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90" r:id="rId7"/>
    <p:sldId id="263" r:id="rId8"/>
    <p:sldId id="284" r:id="rId9"/>
    <p:sldId id="285" r:id="rId10"/>
    <p:sldId id="265" r:id="rId11"/>
    <p:sldId id="291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6" r:id="rId31"/>
    <p:sldId id="282" r:id="rId32"/>
    <p:sldId id="289" r:id="rId33"/>
  </p:sldIdLst>
  <p:sldSz cx="13004800" cy="9753600"/>
  <p:notesSz cx="6858000" cy="9144000"/>
  <p:defaultTextStyle>
    <a:lvl1pPr marL="40639" marR="40639" algn="ctr">
      <a:defRPr sz="4200">
        <a:uFill>
          <a:solidFill/>
        </a:uFill>
        <a:latin typeface="+mn-lt"/>
        <a:ea typeface="+mn-ea"/>
        <a:cs typeface="+mn-cs"/>
        <a:sym typeface="Gill Sans"/>
      </a:defRPr>
    </a:lvl1pPr>
    <a:lvl2pPr marL="40639" marR="40639" indent="342900" algn="ctr">
      <a:defRPr sz="4200">
        <a:uFill>
          <a:solidFill/>
        </a:uFill>
        <a:latin typeface="+mn-lt"/>
        <a:ea typeface="+mn-ea"/>
        <a:cs typeface="+mn-cs"/>
        <a:sym typeface="Gill Sans"/>
      </a:defRPr>
    </a:lvl2pPr>
    <a:lvl3pPr marL="40639" marR="40639" indent="685800" algn="ctr">
      <a:defRPr sz="4200">
        <a:uFill>
          <a:solidFill/>
        </a:uFill>
        <a:latin typeface="+mn-lt"/>
        <a:ea typeface="+mn-ea"/>
        <a:cs typeface="+mn-cs"/>
        <a:sym typeface="Gill Sans"/>
      </a:defRPr>
    </a:lvl3pPr>
    <a:lvl4pPr marL="40639" marR="40639" indent="1028700" algn="ctr">
      <a:defRPr sz="4200">
        <a:uFill>
          <a:solidFill/>
        </a:uFill>
        <a:latin typeface="+mn-lt"/>
        <a:ea typeface="+mn-ea"/>
        <a:cs typeface="+mn-cs"/>
        <a:sym typeface="Gill Sans"/>
      </a:defRPr>
    </a:lvl4pPr>
    <a:lvl5pPr marL="40639" marR="40639" indent="1371600" algn="ctr">
      <a:defRPr sz="4200">
        <a:uFill>
          <a:solidFill/>
        </a:uFill>
        <a:latin typeface="+mn-lt"/>
        <a:ea typeface="+mn-ea"/>
        <a:cs typeface="+mn-cs"/>
        <a:sym typeface="Gill Sans"/>
      </a:defRPr>
    </a:lvl5pPr>
    <a:lvl6pPr marL="40639" marR="40639" indent="1714500" algn="ctr">
      <a:defRPr sz="4200">
        <a:uFill>
          <a:solidFill/>
        </a:uFill>
        <a:latin typeface="+mn-lt"/>
        <a:ea typeface="+mn-ea"/>
        <a:cs typeface="+mn-cs"/>
        <a:sym typeface="Gill Sans"/>
      </a:defRPr>
    </a:lvl6pPr>
    <a:lvl7pPr marL="40639" marR="40639" indent="2057400" algn="ctr">
      <a:defRPr sz="4200">
        <a:uFill>
          <a:solidFill/>
        </a:uFill>
        <a:latin typeface="+mn-lt"/>
        <a:ea typeface="+mn-ea"/>
        <a:cs typeface="+mn-cs"/>
        <a:sym typeface="Gill Sans"/>
      </a:defRPr>
    </a:lvl7pPr>
    <a:lvl8pPr marL="40639" marR="40639" indent="2400300" algn="ctr">
      <a:defRPr sz="4200">
        <a:uFill>
          <a:solidFill/>
        </a:uFill>
        <a:latin typeface="+mn-lt"/>
        <a:ea typeface="+mn-ea"/>
        <a:cs typeface="+mn-cs"/>
        <a:sym typeface="Gill Sans"/>
      </a:defRPr>
    </a:lvl8pPr>
    <a:lvl9pPr marL="40639" marR="40639" indent="2743200" algn="ctr">
      <a:defRPr sz="4200">
        <a:uFill>
          <a:solidFill/>
        </a:uFill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F38972A8-2A29-49DE-BAC6-DAC211C2474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C10E0DA-47F4-47E1-B769-F3210E86F3F4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288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438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buClr>
                <a:srgbClr val="000000"/>
              </a:buClr>
              <a:buFont typeface="Lucida Grande"/>
              <a:defRPr sz="3000">
                <a:uFill>
                  <a:solidFill/>
                </a:uFill>
              </a:defRPr>
            </a:lvl1pPr>
          </a:lstStyle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Crowd source fundraising and investing.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buClr>
                <a:srgbClr val="000000"/>
              </a:buClr>
              <a:buFont typeface="Lucida Grande"/>
              <a:defRPr sz="3000">
                <a:uFill>
                  <a:solidFill/>
                </a:uFill>
              </a:defRPr>
            </a:lvl1pPr>
          </a:lstStyle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Crowd source fundraising and investing.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38200" marR="0" indent="-571500" defTabSz="914400">
              <a:spcBef>
                <a:spcPts val="48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1pPr>
            <a:lvl2pPr marL="1282700" marR="0" indent="-571500" defTabSz="914400">
              <a:spcBef>
                <a:spcPts val="48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2pPr>
            <a:lvl3pPr marL="1727200" marR="0" indent="-571500" defTabSz="914400">
              <a:spcBef>
                <a:spcPts val="48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3pPr>
            <a:lvl4pPr marL="2171700" marR="0" indent="-571500" defTabSz="914400">
              <a:spcBef>
                <a:spcPts val="48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4pPr>
            <a:lvl5pPr marL="2616200" marR="0" indent="-571500" defTabSz="914400">
              <a:spcBef>
                <a:spcPts val="48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60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  <a:lvl2pPr marL="1204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2pPr>
            <a:lvl3pPr marL="1649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3pPr>
            <a:lvl4pPr marL="2093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4pPr>
            <a:lvl5pPr marL="2538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177800"/>
            <a:ext cx="10464800" cy="2590800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6985000"/>
          </a:xfrm>
          <a:prstGeom prst="rect">
            <a:avLst/>
          </a:prstGeom>
        </p:spPr>
        <p:txBody>
          <a:bodyPr/>
          <a:lstStyle>
            <a:lvl1pPr marL="760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  <a:lvl2pPr marL="1204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2pPr>
            <a:lvl3pPr marL="1649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3pPr>
            <a:lvl4pPr marL="2093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4pPr>
            <a:lvl5pPr marL="2538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772400" y="2705537"/>
            <a:ext cx="39624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60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  <a:lvl2pPr marL="1204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2pPr>
            <a:lvl3pPr marL="1649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3pPr>
            <a:lvl4pPr marL="2093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4pPr>
            <a:lvl5pPr marL="2538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760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  <a:lvl2pPr marL="1204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2pPr>
            <a:lvl3pPr marL="1649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3pPr>
            <a:lvl4pPr marL="20939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4pPr>
            <a:lvl5pPr marL="2538412" marR="0" indent="-493712" defTabSz="914400">
              <a:spcBef>
                <a:spcPts val="3800"/>
              </a:spcBef>
              <a:buSzPct val="171000"/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0464800" cy="5841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38200" marR="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1pPr>
            <a:lvl2pPr marL="1282700" marR="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2pPr>
            <a:lvl3pPr marL="1727200" marR="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3pPr>
            <a:lvl4pPr marL="2171700" marR="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4pPr>
            <a:lvl5pPr marL="2616200" marR="0" indent="-571500" defTabSz="914400">
              <a:spcBef>
                <a:spcPts val="2400"/>
              </a:spcBef>
              <a:buSzPct val="171000"/>
              <a:buFont typeface="Gill Sans"/>
              <a:defRPr sz="4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0703718" y="9160668"/>
            <a:ext cx="266701" cy="2794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/>
          <a:lstStyle>
            <a:lvl1pPr marL="342900" marR="0" algn="ctr" defTabSz="914400">
              <a:spcBef>
                <a:spcPts val="0"/>
              </a:spcBef>
              <a:buClrTx/>
              <a:buSzTx/>
              <a:buFontTx/>
              <a:buNone/>
              <a:defRPr sz="3600">
                <a:latin typeface="+mn-lt"/>
                <a:ea typeface="+mn-ea"/>
                <a:cs typeface="+mn-cs"/>
                <a:sym typeface="Gill Sans"/>
              </a:defRPr>
            </a:lvl1pPr>
            <a:lvl2pPr marL="742950" marR="0" indent="-285750" algn="ctr" defTabSz="914400">
              <a:spcBef>
                <a:spcPts val="0"/>
              </a:spcBef>
              <a:buClrTx/>
              <a:buSzTx/>
              <a:buFontTx/>
              <a:buNone/>
              <a:defRPr sz="3600">
                <a:latin typeface="+mn-lt"/>
                <a:ea typeface="+mn-ea"/>
                <a:cs typeface="+mn-cs"/>
                <a:sym typeface="Gill Sans"/>
              </a:defRPr>
            </a:lvl2pPr>
            <a:lvl3pPr marL="11430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600">
                <a:latin typeface="+mn-lt"/>
                <a:ea typeface="+mn-ea"/>
                <a:cs typeface="+mn-cs"/>
                <a:sym typeface="Gill Sans"/>
              </a:defRPr>
            </a:lvl3pPr>
            <a:lvl4pPr marL="16002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600">
                <a:latin typeface="+mn-lt"/>
                <a:ea typeface="+mn-ea"/>
                <a:cs typeface="+mn-cs"/>
                <a:sym typeface="Gill Sans"/>
              </a:defRPr>
            </a:lvl4pPr>
            <a:lvl5pPr marL="20574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6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 marL="0" marR="0" defTabSz="914400">
              <a:defRPr sz="8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84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914400">
              <a:defRPr sz="70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7000">
                <a:uFill>
                  <a:solidFill/>
                </a:u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/>
          <a:lstStyle>
            <a:lvl1pPr marL="342900" marR="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1pPr>
            <a:lvl2pPr marL="742950" marR="0" indent="-28575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2pPr>
            <a:lvl3pPr marL="11430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3pPr>
            <a:lvl4pPr marL="16002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4pPr>
            <a:lvl5pPr marL="20574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914400">
              <a:defRPr sz="70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7000">
                <a:uFill>
                  <a:solidFill/>
                </a:u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/>
          <a:lstStyle>
            <a:lvl1pPr marL="342900" marR="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1pPr>
            <a:lvl2pPr marL="742950" marR="0" indent="-28575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2pPr>
            <a:lvl3pPr marL="11430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3pPr>
            <a:lvl4pPr marL="16002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4pPr>
            <a:lvl5pPr marL="2057400" marR="0" indent="-228600" algn="ctr" defTabSz="914400">
              <a:spcBef>
                <a:spcPts val="0"/>
              </a:spcBef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grpSp>
        <p:nvGrpSpPr>
          <p:cNvPr id="5" name="Group 5"/>
          <p:cNvGrpSpPr/>
          <p:nvPr userDrawn="1"/>
        </p:nvGrpSpPr>
        <p:grpSpPr>
          <a:xfrm>
            <a:off x="-1" y="9283700"/>
            <a:ext cx="4814607" cy="469901"/>
            <a:chOff x="0" y="0"/>
            <a:chExt cx="4813299" cy="469900"/>
          </a:xfrm>
        </p:grpSpPr>
        <p:sp>
          <p:nvSpPr>
            <p:cNvPr id="6" name="Shape 2"/>
            <p:cNvSpPr/>
            <p:nvPr/>
          </p:nvSpPr>
          <p:spPr>
            <a:xfrm>
              <a:off x="0" y="0"/>
              <a:ext cx="1642765" cy="469901"/>
            </a:xfrm>
            <a:prstGeom prst="rect">
              <a:avLst/>
            </a:prstGeom>
            <a:solidFill>
              <a:srgbClr val="FCBB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3"/>
            <p:cNvSpPr/>
            <p:nvPr/>
          </p:nvSpPr>
          <p:spPr>
            <a:xfrm>
              <a:off x="1560626" y="0"/>
              <a:ext cx="1642765" cy="469901"/>
            </a:xfrm>
            <a:prstGeom prst="rect">
              <a:avLst/>
            </a:prstGeom>
            <a:solidFill>
              <a:srgbClr val="F25D4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 4"/>
            <p:cNvSpPr/>
            <p:nvPr/>
          </p:nvSpPr>
          <p:spPr>
            <a:xfrm>
              <a:off x="3170535" y="0"/>
              <a:ext cx="1642765" cy="469901"/>
            </a:xfrm>
            <a:prstGeom prst="rect">
              <a:avLst/>
            </a:prstGeom>
            <a:solidFill>
              <a:srgbClr val="74C9A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" name="Shape 6"/>
          <p:cNvSpPr/>
          <p:nvPr userDrawn="1"/>
        </p:nvSpPr>
        <p:spPr>
          <a:xfrm>
            <a:off x="4814607" y="9283700"/>
            <a:ext cx="8190193" cy="469900"/>
          </a:xfrm>
          <a:prstGeom prst="rect">
            <a:avLst/>
          </a:prstGeom>
          <a:solidFill>
            <a:srgbClr val="4848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 7"/>
          <p:cNvSpPr/>
          <p:nvPr userDrawn="1"/>
        </p:nvSpPr>
        <p:spPr>
          <a:xfrm>
            <a:off x="10017124" y="9431646"/>
            <a:ext cx="23368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andreakihlstedt.com   |  </a:t>
            </a:r>
          </a:p>
        </p:txBody>
      </p:sp>
      <p:sp>
        <p:nvSpPr>
          <p:cNvPr id="11" name="Shape 8"/>
          <p:cNvSpPr txBox="1">
            <a:spLocks/>
          </p:cNvSpPr>
          <p:nvPr userDrawn="1"/>
        </p:nvSpPr>
        <p:spPr>
          <a:xfrm>
            <a:off x="12422164" y="9450696"/>
            <a:ext cx="255564" cy="237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40639" marR="40639" algn="ctr">
              <a:defRPr sz="1000" b="1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40639" marR="40639" indent="3429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2pPr>
            <a:lvl3pPr marL="40639" marR="40639" indent="6858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3pPr>
            <a:lvl4pPr marL="40639" marR="40639" indent="10287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4pPr>
            <a:lvl5pPr marL="40639" marR="40639" indent="13716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5pPr>
            <a:lvl6pPr marL="40639" marR="40639" indent="17145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6pPr>
            <a:lvl7pPr marL="40639" marR="40639" indent="20574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7pPr>
            <a:lvl8pPr marL="40639" marR="40639" indent="24003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8pPr>
            <a:lvl9pPr marL="40639" marR="40639" indent="2743200" algn="ctr">
              <a:defRPr sz="4200">
                <a:uFill>
                  <a:solidFill/>
                </a:uFill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marL="40639" marR="40639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40639" marR="40639" indent="2286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40639" marR="40639" indent="4572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40639" marR="40639" indent="6858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40639" marR="40639" indent="9144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40639" marR="40639" indent="11430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40639" marR="40639" indent="13716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40639" marR="40639" indent="16002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40639" marR="40639" indent="1828800" algn="ctr" defTabSz="457200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9pPr>
    </p:titleStyle>
    <p:bodyStyle>
      <a:lvl1pPr marL="383540" marR="40639" indent="-34290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824411" marR="40639" indent="-326571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259839" marR="40639" indent="-30480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7780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2235200" marR="40639" indent="-365760" defTabSz="457200">
        <a:spcBef>
          <a:spcPts val="700"/>
        </a:spcBef>
        <a:buClr>
          <a:srgbClr val="000000"/>
        </a:buClr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dreaKihlstedt@gmail.com" TargetMode="External"/><Relationship Id="rId3" Type="http://schemas.openxmlformats.org/officeDocument/2006/relationships/hyperlink" Target="http://andreakihlstedt.com/ALD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244600" y="1056908"/>
            <a:ext cx="106045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74747"/>
              </a:buClr>
              <a:buFont typeface="Arial"/>
              <a:defRPr sz="7600" b="1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400" b="1" dirty="0" smtClean="0">
                <a:solidFill>
                  <a:srgbClr val="474747"/>
                </a:solidFill>
                <a:uFill>
                  <a:solidFill>
                    <a:srgbClr val="474747"/>
                  </a:solidFill>
                </a:uFill>
              </a:rPr>
              <a:t>The Asking Conversation</a:t>
            </a:r>
            <a:endParaRPr sz="5400" b="1" dirty="0">
              <a:solidFill>
                <a:srgbClr val="474747"/>
              </a:solidFill>
              <a:uFill>
                <a:solidFill>
                  <a:srgbClr val="474747"/>
                </a:solidFill>
              </a:u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6680994" y="7615922"/>
            <a:ext cx="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>
              <a:buClr>
                <a:srgbClr val="000000"/>
              </a:buClr>
              <a:buFont typeface="Gill Sans"/>
              <a:defRPr sz="1800">
                <a:uFillTx/>
              </a:defRPr>
            </a:pPr>
            <a:endParaRPr sz="4200" dirty="0">
              <a:uFill>
                <a:solidFill/>
              </a:u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231869" y="5328971"/>
            <a:ext cx="663002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sz="4200" dirty="0" smtClean="0">
                <a:uFill>
                  <a:solidFill/>
                </a:uFill>
              </a:rPr>
              <a:t>A Kinder Gentler Way to Get </a:t>
            </a:r>
          </a:p>
          <a:p>
            <a:pPr lvl="0">
              <a:defRPr sz="1800">
                <a:uFillTx/>
              </a:defRPr>
            </a:pPr>
            <a:r>
              <a:rPr lang="en-US" sz="4200" dirty="0" smtClean="0">
                <a:uFill>
                  <a:solidFill/>
                </a:uFill>
              </a:rPr>
              <a:t>Your Donors to Say Yes</a:t>
            </a:r>
          </a:p>
          <a:p>
            <a:pPr lvl="0">
              <a:defRPr sz="1800">
                <a:uFillTx/>
              </a:defRPr>
            </a:pPr>
            <a:endParaRPr sz="4200" dirty="0">
              <a:uFill>
                <a:solidFill/>
              </a:uFill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3769106" y="2256355"/>
            <a:ext cx="5376046" cy="2670614"/>
            <a:chOff x="0" y="0"/>
            <a:chExt cx="5376045" cy="2670612"/>
          </a:xfrm>
        </p:grpSpPr>
        <p:sp>
          <p:nvSpPr>
            <p:cNvPr id="53" name="Shape 53"/>
            <p:cNvSpPr/>
            <p:nvPr/>
          </p:nvSpPr>
          <p:spPr>
            <a:xfrm>
              <a:off x="466411" y="541067"/>
              <a:ext cx="1841174" cy="179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54" extrusionOk="0">
                  <a:moveTo>
                    <a:pt x="20309" y="21453"/>
                  </a:moveTo>
                  <a:cubicBezTo>
                    <a:pt x="20710" y="20748"/>
                    <a:pt x="20881" y="20689"/>
                    <a:pt x="21454" y="20043"/>
                  </a:cubicBezTo>
                  <a:cubicBezTo>
                    <a:pt x="21569" y="19912"/>
                    <a:pt x="6970" y="-33"/>
                    <a:pt x="6922" y="0"/>
                  </a:cubicBezTo>
                  <a:cubicBezTo>
                    <a:pt x="4005" y="2057"/>
                    <a:pt x="1373" y="5349"/>
                    <a:pt x="0" y="7524"/>
                  </a:cubicBezTo>
                  <a:cubicBezTo>
                    <a:pt x="-31" y="7573"/>
                    <a:pt x="20245" y="21567"/>
                    <a:pt x="20309" y="21453"/>
                  </a:cubicBezTo>
                  <a:close/>
                </a:path>
              </a:pathLst>
            </a:custGeom>
            <a:solidFill>
              <a:srgbClr val="F4624C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693402" y="3283"/>
              <a:ext cx="645181" cy="207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63" extrusionOk="0">
                  <a:moveTo>
                    <a:pt x="230" y="32"/>
                  </a:moveTo>
                  <a:cubicBezTo>
                    <a:pt x="6835" y="-120"/>
                    <a:pt x="17145" y="286"/>
                    <a:pt x="21172" y="794"/>
                  </a:cubicBezTo>
                  <a:cubicBezTo>
                    <a:pt x="21471" y="832"/>
                    <a:pt x="5284" y="21480"/>
                    <a:pt x="5063" y="21463"/>
                  </a:cubicBezTo>
                  <a:cubicBezTo>
                    <a:pt x="3130" y="21310"/>
                    <a:pt x="1680" y="21361"/>
                    <a:pt x="391" y="21310"/>
                  </a:cubicBezTo>
                  <a:cubicBezTo>
                    <a:pt x="-61" y="21292"/>
                    <a:pt x="-129" y="41"/>
                    <a:pt x="230" y="32"/>
                  </a:cubicBezTo>
                  <a:close/>
                </a:path>
              </a:pathLst>
            </a:custGeom>
            <a:solidFill>
              <a:srgbClr val="70C7A9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21300000">
              <a:off x="2604394" y="7906"/>
              <a:ext cx="191016" cy="219400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274876" y="1753882"/>
              <a:ext cx="2101170" cy="91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350" extrusionOk="0">
                  <a:moveTo>
                    <a:pt x="0" y="16807"/>
                  </a:moveTo>
                  <a:cubicBezTo>
                    <a:pt x="0" y="16807"/>
                    <a:pt x="303" y="19094"/>
                    <a:pt x="353" y="21038"/>
                  </a:cubicBezTo>
                  <a:cubicBezTo>
                    <a:pt x="357" y="21199"/>
                    <a:pt x="21600" y="21495"/>
                    <a:pt x="21597" y="21266"/>
                  </a:cubicBezTo>
                  <a:cubicBezTo>
                    <a:pt x="21496" y="12463"/>
                    <a:pt x="21295" y="7775"/>
                    <a:pt x="19831" y="0"/>
                  </a:cubicBezTo>
                  <a:cubicBezTo>
                    <a:pt x="19811" y="-105"/>
                    <a:pt x="0" y="16807"/>
                    <a:pt x="0" y="16807"/>
                  </a:cubicBezTo>
                  <a:close/>
                </a:path>
              </a:pathLst>
            </a:custGeom>
            <a:solidFill>
              <a:srgbClr val="F35C3F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901294" y="99202"/>
              <a:ext cx="2278262" cy="231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85" extrusionOk="0">
                  <a:moveTo>
                    <a:pt x="4854" y="0"/>
                  </a:moveTo>
                  <a:cubicBezTo>
                    <a:pt x="14835" y="2372"/>
                    <a:pt x="19640" y="9624"/>
                    <a:pt x="21442" y="14688"/>
                  </a:cubicBezTo>
                  <a:cubicBezTo>
                    <a:pt x="21464" y="14748"/>
                    <a:pt x="3420" y="21576"/>
                    <a:pt x="3376" y="21484"/>
                  </a:cubicBezTo>
                  <a:cubicBezTo>
                    <a:pt x="2405" y="19477"/>
                    <a:pt x="1112" y="18975"/>
                    <a:pt x="3" y="18610"/>
                  </a:cubicBezTo>
                  <a:cubicBezTo>
                    <a:pt x="-136" y="18565"/>
                    <a:pt x="4754" y="-24"/>
                    <a:pt x="4854" y="0"/>
                  </a:cubicBezTo>
                  <a:close/>
                </a:path>
              </a:pathLst>
            </a:custGeom>
            <a:solidFill>
              <a:srgbClr val="FDB83B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1238418"/>
              <a:ext cx="2180193" cy="142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55" extrusionOk="0">
                  <a:moveTo>
                    <a:pt x="21548" y="17383"/>
                  </a:moveTo>
                  <a:cubicBezTo>
                    <a:pt x="20917" y="19232"/>
                    <a:pt x="20966" y="19676"/>
                    <a:pt x="20917" y="21377"/>
                  </a:cubicBezTo>
                  <a:cubicBezTo>
                    <a:pt x="20914" y="21482"/>
                    <a:pt x="-2" y="21482"/>
                    <a:pt x="0" y="21377"/>
                  </a:cubicBezTo>
                  <a:cubicBezTo>
                    <a:pt x="194" y="12501"/>
                    <a:pt x="2330" y="3773"/>
                    <a:pt x="4174" y="1"/>
                  </a:cubicBezTo>
                  <a:cubicBezTo>
                    <a:pt x="4232" y="-118"/>
                    <a:pt x="21598" y="17236"/>
                    <a:pt x="21548" y="17383"/>
                  </a:cubicBezTo>
                  <a:close/>
                </a:path>
              </a:pathLst>
            </a:custGeom>
            <a:solidFill>
              <a:srgbClr val="439DCC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143781" y="10984"/>
              <a:ext cx="1498971" cy="216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29" extrusionOk="0">
                  <a:moveTo>
                    <a:pt x="0" y="4735"/>
                  </a:moveTo>
                  <a:cubicBezTo>
                    <a:pt x="5773" y="1513"/>
                    <a:pt x="14645" y="0"/>
                    <a:pt x="21334" y="0"/>
                  </a:cubicBezTo>
                  <a:cubicBezTo>
                    <a:pt x="21433" y="0"/>
                    <a:pt x="21545" y="20453"/>
                    <a:pt x="21475" y="20455"/>
                  </a:cubicBezTo>
                  <a:cubicBezTo>
                    <a:pt x="19785" y="20504"/>
                    <a:pt x="18447" y="20943"/>
                    <a:pt x="17461" y="21529"/>
                  </a:cubicBezTo>
                  <a:cubicBezTo>
                    <a:pt x="17342" y="21600"/>
                    <a:pt x="-55" y="4766"/>
                    <a:pt x="0" y="4735"/>
                  </a:cubicBezTo>
                  <a:close/>
                </a:path>
              </a:pathLst>
            </a:custGeom>
            <a:solidFill>
              <a:srgbClr val="FDB947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660000">
              <a:off x="3313538" y="93374"/>
              <a:ext cx="137318" cy="200989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4200000">
              <a:off x="5043376" y="1687835"/>
              <a:ext cx="137317" cy="200989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18360000">
              <a:off x="472085" y="1114283"/>
              <a:ext cx="191016" cy="219400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9320000">
              <a:off x="1092554" y="454432"/>
              <a:ext cx="191017" cy="219400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8" name="Andrea_businessCard_front.jpg"/>
          <p:cNvPicPr>
            <a:picLocks noChangeAspect="1"/>
          </p:cNvPicPr>
          <p:nvPr/>
        </p:nvPicPr>
        <p:blipFill>
          <a:blip r:embed="rId2">
            <a:extLst/>
          </a:blip>
          <a:srcRect l="5911" t="32019" r="7107" b="34975"/>
          <a:stretch>
            <a:fillRect/>
          </a:stretch>
        </p:blipFill>
        <p:spPr>
          <a:xfrm>
            <a:off x="876559" y="7535730"/>
            <a:ext cx="4470400" cy="969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975" y="1308100"/>
            <a:ext cx="9763125" cy="6515100"/>
          </a:xfrm>
          <a:prstGeom prst="rect">
            <a:avLst/>
          </a:prstGeom>
          <a:ln w="25400">
            <a:round/>
          </a:ln>
        </p:spPr>
      </p:pic>
      <p:sp>
        <p:nvSpPr>
          <p:cNvPr id="122" name="Shape 122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81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5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200" y="1816100"/>
            <a:ext cx="10045700" cy="6707188"/>
          </a:xfrm>
          <a:prstGeom prst="rect">
            <a:avLst/>
          </a:prstGeom>
          <a:ln w="25400">
            <a:rou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626808" y="6273800"/>
            <a:ext cx="139936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HERE</a:t>
            </a:r>
          </a:p>
        </p:txBody>
      </p:sp>
      <p:sp>
        <p:nvSpPr>
          <p:cNvPr id="113" name="Shape 113"/>
          <p:cNvSpPr/>
          <p:nvPr/>
        </p:nvSpPr>
        <p:spPr>
          <a:xfrm>
            <a:off x="9644521" y="6273800"/>
            <a:ext cx="17215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THERE</a:t>
            </a:r>
          </a:p>
        </p:txBody>
      </p:sp>
      <p:sp>
        <p:nvSpPr>
          <p:cNvPr id="114" name="Shape 114"/>
          <p:cNvSpPr/>
          <p:nvPr/>
        </p:nvSpPr>
        <p:spPr>
          <a:xfrm flipH="1">
            <a:off x="3428106" y="5118199"/>
            <a:ext cx="5803852" cy="95294"/>
          </a:xfrm>
          <a:prstGeom prst="line">
            <a:avLst/>
          </a:prstGeom>
          <a:ln w="508000">
            <a:solidFill/>
            <a:round/>
            <a:headEnd type="stealth"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Arial"/>
              <a:cs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2130052" y="2311400"/>
            <a:ext cx="83176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Asking is an </a:t>
            </a:r>
            <a:r>
              <a:rPr sz="4200">
                <a:solidFill>
                  <a:srgbClr val="E63B7A"/>
                </a:solidFill>
                <a:uFill>
                  <a:solidFill>
                    <a:srgbClr val="E63B7A"/>
                  </a:solidFill>
                </a:uFill>
              </a:rPr>
              <a:t>Intentional</a:t>
            </a:r>
            <a:r>
              <a:rPr sz="4200">
                <a:uFill>
                  <a:solidFill/>
                </a:uFill>
              </a:rPr>
              <a:t> Conversation.</a:t>
            </a:r>
          </a:p>
        </p:txBody>
      </p:sp>
      <p:sp>
        <p:nvSpPr>
          <p:cNvPr id="116" name="Shape 116"/>
          <p:cNvSpPr/>
          <p:nvPr/>
        </p:nvSpPr>
        <p:spPr>
          <a:xfrm>
            <a:off x="1676399" y="4686299"/>
            <a:ext cx="1143002" cy="115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4013"/>
          </a:solidFill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6251"/>
                </a:solidFill>
                <a:uFill>
                  <a:solidFill>
                    <a:srgbClr val="FF6251"/>
                  </a:solidFill>
                </a:u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9550400" y="4330700"/>
            <a:ext cx="1625600" cy="1625600"/>
          </a:xfrm>
          <a:prstGeom prst="star12">
            <a:avLst>
              <a:gd name="adj" fmla="val 25000"/>
            </a:avLst>
          </a:prstGeom>
          <a:solidFill>
            <a:srgbClr val="4F7A28"/>
          </a:solidFill>
          <a:ln w="25400">
            <a:solidFill/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2700" y="8210550"/>
            <a:ext cx="2590800" cy="990600"/>
          </a:xfrm>
          <a:prstGeom prst="rect">
            <a:avLst/>
          </a:prstGeom>
          <a:ln w="25400">
            <a:round/>
          </a:ln>
        </p:spPr>
      </p:pic>
      <p:grpSp>
        <p:nvGrpSpPr>
          <p:cNvPr id="148" name="Group 148"/>
          <p:cNvGrpSpPr/>
          <p:nvPr/>
        </p:nvGrpSpPr>
        <p:grpSpPr>
          <a:xfrm>
            <a:off x="903287" y="3247518"/>
            <a:ext cx="11125201" cy="5591682"/>
            <a:chOff x="0" y="0"/>
            <a:chExt cx="11125199" cy="5591681"/>
          </a:xfrm>
        </p:grpSpPr>
        <p:sp>
          <p:nvSpPr>
            <p:cNvPr id="130" name="Shape 130"/>
            <p:cNvSpPr/>
            <p:nvPr/>
          </p:nvSpPr>
          <p:spPr>
            <a:xfrm>
              <a:off x="965193" y="1119687"/>
              <a:ext cx="3810128" cy="370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54" extrusionOk="0">
                  <a:moveTo>
                    <a:pt x="20309" y="21453"/>
                  </a:moveTo>
                  <a:cubicBezTo>
                    <a:pt x="20710" y="20748"/>
                    <a:pt x="20881" y="20689"/>
                    <a:pt x="21454" y="20043"/>
                  </a:cubicBezTo>
                  <a:cubicBezTo>
                    <a:pt x="21569" y="19912"/>
                    <a:pt x="6970" y="-33"/>
                    <a:pt x="6922" y="0"/>
                  </a:cubicBezTo>
                  <a:cubicBezTo>
                    <a:pt x="4005" y="2057"/>
                    <a:pt x="1373" y="5349"/>
                    <a:pt x="0" y="7524"/>
                  </a:cubicBezTo>
                  <a:cubicBezTo>
                    <a:pt x="-31" y="7573"/>
                    <a:pt x="20245" y="21567"/>
                    <a:pt x="20309" y="21453"/>
                  </a:cubicBezTo>
                  <a:close/>
                </a:path>
              </a:pathLst>
            </a:custGeom>
            <a:solidFill>
              <a:srgbClr val="F4624C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5573733" y="6793"/>
              <a:ext cx="1335137" cy="429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63" extrusionOk="0">
                  <a:moveTo>
                    <a:pt x="230" y="32"/>
                  </a:moveTo>
                  <a:cubicBezTo>
                    <a:pt x="6835" y="-120"/>
                    <a:pt x="17145" y="286"/>
                    <a:pt x="21172" y="794"/>
                  </a:cubicBezTo>
                  <a:cubicBezTo>
                    <a:pt x="21471" y="832"/>
                    <a:pt x="5284" y="21480"/>
                    <a:pt x="5063" y="21463"/>
                  </a:cubicBezTo>
                  <a:cubicBezTo>
                    <a:pt x="3130" y="21310"/>
                    <a:pt x="1680" y="21361"/>
                    <a:pt x="391" y="21310"/>
                  </a:cubicBezTo>
                  <a:cubicBezTo>
                    <a:pt x="-61" y="21292"/>
                    <a:pt x="-129" y="41"/>
                    <a:pt x="230" y="32"/>
                  </a:cubicBezTo>
                  <a:close/>
                </a:path>
              </a:pathLst>
            </a:custGeom>
            <a:solidFill>
              <a:srgbClr val="70C7A9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21300000">
              <a:off x="5389539" y="16361"/>
              <a:ext cx="395288" cy="454026"/>
            </a:xfrm>
            <a:prstGeom prst="rightArrow">
              <a:avLst>
                <a:gd name="adj1" fmla="val 32000"/>
                <a:gd name="adj2" fmla="val 196426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77037" y="3629488"/>
              <a:ext cx="4348163" cy="189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350" extrusionOk="0">
                  <a:moveTo>
                    <a:pt x="0" y="16807"/>
                  </a:moveTo>
                  <a:cubicBezTo>
                    <a:pt x="0" y="16807"/>
                    <a:pt x="303" y="19094"/>
                    <a:pt x="353" y="21038"/>
                  </a:cubicBezTo>
                  <a:cubicBezTo>
                    <a:pt x="357" y="21199"/>
                    <a:pt x="21600" y="21495"/>
                    <a:pt x="21597" y="21266"/>
                  </a:cubicBezTo>
                  <a:cubicBezTo>
                    <a:pt x="21496" y="12463"/>
                    <a:pt x="21295" y="7775"/>
                    <a:pt x="19831" y="0"/>
                  </a:cubicBezTo>
                  <a:cubicBezTo>
                    <a:pt x="19811" y="-105"/>
                    <a:pt x="0" y="16807"/>
                    <a:pt x="0" y="16807"/>
                  </a:cubicBezTo>
                  <a:close/>
                </a:path>
              </a:pathLst>
            </a:custGeom>
            <a:solidFill>
              <a:srgbClr val="F35C3F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003945" y="205289"/>
              <a:ext cx="4714640" cy="478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85" extrusionOk="0">
                  <a:moveTo>
                    <a:pt x="4854" y="0"/>
                  </a:moveTo>
                  <a:cubicBezTo>
                    <a:pt x="14835" y="2372"/>
                    <a:pt x="19640" y="9624"/>
                    <a:pt x="21442" y="14688"/>
                  </a:cubicBezTo>
                  <a:cubicBezTo>
                    <a:pt x="21464" y="14748"/>
                    <a:pt x="3420" y="21576"/>
                    <a:pt x="3376" y="21484"/>
                  </a:cubicBezTo>
                  <a:cubicBezTo>
                    <a:pt x="2405" y="19477"/>
                    <a:pt x="1112" y="18975"/>
                    <a:pt x="3" y="18610"/>
                  </a:cubicBezTo>
                  <a:cubicBezTo>
                    <a:pt x="-136" y="18565"/>
                    <a:pt x="4754" y="-24"/>
                    <a:pt x="4854" y="0"/>
                  </a:cubicBezTo>
                  <a:close/>
                </a:path>
              </a:pathLst>
            </a:custGeom>
            <a:solidFill>
              <a:srgbClr val="FDB83B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2562785"/>
              <a:ext cx="4511697" cy="29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55" extrusionOk="0">
                  <a:moveTo>
                    <a:pt x="21548" y="17383"/>
                  </a:moveTo>
                  <a:cubicBezTo>
                    <a:pt x="20917" y="19232"/>
                    <a:pt x="20966" y="19676"/>
                    <a:pt x="20917" y="21377"/>
                  </a:cubicBezTo>
                  <a:cubicBezTo>
                    <a:pt x="20914" y="21482"/>
                    <a:pt x="-2" y="21482"/>
                    <a:pt x="0" y="21377"/>
                  </a:cubicBezTo>
                  <a:cubicBezTo>
                    <a:pt x="194" y="12501"/>
                    <a:pt x="2330" y="3773"/>
                    <a:pt x="4174" y="1"/>
                  </a:cubicBezTo>
                  <a:cubicBezTo>
                    <a:pt x="4232" y="-118"/>
                    <a:pt x="21598" y="17236"/>
                    <a:pt x="21548" y="17383"/>
                  </a:cubicBezTo>
                  <a:close/>
                </a:path>
              </a:pathLst>
            </a:custGeom>
            <a:solidFill>
              <a:srgbClr val="439DCC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78656" y="4667756"/>
              <a:ext cx="1968501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>
                <a:buClr>
                  <a:srgbClr val="444444"/>
                </a:buClr>
                <a:buFont typeface="Helvetica"/>
                <a:def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</a:rPr>
                <a:t>SETTLE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8243093" y="4728875"/>
              <a:ext cx="2374901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>
                <a:buClr>
                  <a:srgbClr val="444444"/>
                </a:buClr>
                <a:buFont typeface="Helvetica"/>
                <a:def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</a:rPr>
                <a:t>CONFIRM</a:t>
              </a:r>
            </a:p>
          </p:txBody>
        </p:sp>
        <p:sp>
          <p:nvSpPr>
            <p:cNvPr id="138" name="Shape 138"/>
            <p:cNvSpPr/>
            <p:nvPr/>
          </p:nvSpPr>
          <p:spPr>
            <a:xfrm rot="18420000">
              <a:off x="6811861" y="2326814"/>
              <a:ext cx="2438401" cy="5461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>
                <a:buClr>
                  <a:srgbClr val="444444"/>
                </a:buClr>
                <a:buFont typeface="Helvetica"/>
                <a:def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</a:rPr>
                <a:t>EXPLORE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2366943" y="22731"/>
              <a:ext cx="3101973" cy="448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29" extrusionOk="0">
                  <a:moveTo>
                    <a:pt x="0" y="4735"/>
                  </a:moveTo>
                  <a:cubicBezTo>
                    <a:pt x="5773" y="1513"/>
                    <a:pt x="14645" y="0"/>
                    <a:pt x="21334" y="0"/>
                  </a:cubicBezTo>
                  <a:cubicBezTo>
                    <a:pt x="21433" y="0"/>
                    <a:pt x="21545" y="20453"/>
                    <a:pt x="21475" y="20455"/>
                  </a:cubicBezTo>
                  <a:cubicBezTo>
                    <a:pt x="19785" y="20504"/>
                    <a:pt x="18447" y="20943"/>
                    <a:pt x="17461" y="21529"/>
                  </a:cubicBezTo>
                  <a:cubicBezTo>
                    <a:pt x="17342" y="21600"/>
                    <a:pt x="-55" y="4766"/>
                    <a:pt x="0" y="4735"/>
                  </a:cubicBezTo>
                  <a:close/>
                </a:path>
              </a:pathLst>
            </a:custGeom>
            <a:solidFill>
              <a:srgbClr val="FDB947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2460000">
              <a:off x="1565317" y="2610767"/>
              <a:ext cx="2374901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>
                <a:buClr>
                  <a:srgbClr val="444444"/>
                </a:buClr>
                <a:buFont typeface="Helvetica"/>
                <a:def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</a:rPr>
                <a:t>CONFIRM</a:t>
              </a:r>
            </a:p>
          </p:txBody>
        </p:sp>
        <p:sp>
          <p:nvSpPr>
            <p:cNvPr id="141" name="Shape 141"/>
            <p:cNvSpPr/>
            <p:nvPr/>
          </p:nvSpPr>
          <p:spPr>
            <a:xfrm rot="16500000">
              <a:off x="5545828" y="801086"/>
              <a:ext cx="1130301" cy="5461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>
                <a:buClr>
                  <a:srgbClr val="444444"/>
                </a:buClr>
                <a:buFont typeface="Helvetica"/>
                <a:def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</a:rPr>
                <a:t>ASK</a:t>
              </a:r>
            </a:p>
          </p:txBody>
        </p:sp>
        <p:pic>
          <p:nvPicPr>
            <p:cNvPr id="142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79950" y="5305931"/>
              <a:ext cx="1862138" cy="285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Shape 143"/>
            <p:cNvSpPr/>
            <p:nvPr/>
          </p:nvSpPr>
          <p:spPr>
            <a:xfrm rot="660000">
              <a:off x="6857045" y="180945"/>
              <a:ext cx="284163" cy="415926"/>
            </a:xfrm>
            <a:prstGeom prst="rightArrow">
              <a:avLst>
                <a:gd name="adj1" fmla="val 32000"/>
                <a:gd name="adj2" fmla="val 196426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4200000">
              <a:off x="10436775" y="3480526"/>
              <a:ext cx="284163" cy="415926"/>
            </a:xfrm>
            <a:prstGeom prst="rightArrow">
              <a:avLst>
                <a:gd name="adj1" fmla="val 32000"/>
                <a:gd name="adj2" fmla="val 196426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4380000">
              <a:off x="3155974" y="1623406"/>
              <a:ext cx="2438401" cy="5461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0" marR="0">
                <a:buClr>
                  <a:srgbClr val="444444"/>
                </a:buClr>
                <a:buFont typeface="Helvetica"/>
                <a:def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600" b="1">
                  <a:solidFill>
                    <a:srgbClr val="444444"/>
                  </a:solidFill>
                  <a:uFill>
                    <a:solidFill>
                      <a:srgbClr val="444444"/>
                    </a:solidFill>
                  </a:uFill>
                </a:rPr>
                <a:t>EXPLORE</a:t>
              </a:r>
            </a:p>
          </p:txBody>
        </p:sp>
        <p:sp>
          <p:nvSpPr>
            <p:cNvPr id="146" name="Shape 146"/>
            <p:cNvSpPr/>
            <p:nvPr/>
          </p:nvSpPr>
          <p:spPr>
            <a:xfrm rot="18360000">
              <a:off x="976934" y="2305901"/>
              <a:ext cx="395288" cy="454026"/>
            </a:xfrm>
            <a:prstGeom prst="rightArrow">
              <a:avLst>
                <a:gd name="adj1" fmla="val 32000"/>
                <a:gd name="adj2" fmla="val 196426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9320000">
              <a:off x="2260935" y="940404"/>
              <a:ext cx="395289" cy="454026"/>
            </a:xfrm>
            <a:prstGeom prst="rightArrow">
              <a:avLst>
                <a:gd name="adj1" fmla="val 32000"/>
                <a:gd name="adj2" fmla="val 196426"/>
              </a:avLst>
            </a:prstGeom>
            <a:solidFill>
              <a:srgbClr val="4D4E4D"/>
            </a:solidFill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49" name="Shape 149"/>
          <p:cNvSpPr/>
          <p:nvPr/>
        </p:nvSpPr>
        <p:spPr>
          <a:xfrm>
            <a:off x="2582405" y="1175699"/>
            <a:ext cx="91243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>
              <a:buClr>
                <a:srgbClr val="000000"/>
              </a:buClr>
              <a:buFont typeface="Gill Sans"/>
              <a:defRPr sz="3800"/>
            </a:lvl1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A 6-Part Pattern for Intentional Conversations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156" name="Shape 156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157" name="Shape 157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158" name="Shape 158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1" name="Shape 161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162" name="Shape 162"/>
          <p:cNvSpPr/>
          <p:nvPr/>
        </p:nvSpPr>
        <p:spPr>
          <a:xfrm rot="4380000">
            <a:off x="4059261" y="4870924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163" name="Shape 163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16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260000">
            <a:off x="7711140" y="2982377"/>
            <a:ext cx="427038" cy="53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200" y="5394325"/>
            <a:ext cx="406400" cy="51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7560000">
            <a:off x="11611711" y="6480581"/>
            <a:ext cx="406401" cy="512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40000">
            <a:off x="2895216" y="3920919"/>
            <a:ext cx="406401" cy="51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3420000">
            <a:off x="6168421" y="2863685"/>
            <a:ext cx="406401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3219774" y="1234756"/>
            <a:ext cx="785848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>
              <a:buClr>
                <a:srgbClr val="000000"/>
              </a:buClr>
              <a:buFont typeface="Gill Sans"/>
              <a:defRPr sz="3800"/>
            </a:lvl1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You are both conductor and participant.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7667625" y="68389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254000" y="5516639"/>
            <a:ext cx="5160983" cy="3241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69" extrusionOk="0">
                <a:moveTo>
                  <a:pt x="21554" y="17763"/>
                </a:moveTo>
                <a:cubicBezTo>
                  <a:pt x="21003" y="19446"/>
                  <a:pt x="21045" y="19849"/>
                  <a:pt x="21003" y="21397"/>
                </a:cubicBezTo>
                <a:cubicBezTo>
                  <a:pt x="21000" y="21492"/>
                  <a:pt x="-2" y="21492"/>
                  <a:pt x="0" y="21397"/>
                </a:cubicBezTo>
                <a:cubicBezTo>
                  <a:pt x="170" y="13323"/>
                  <a:pt x="2631" y="3432"/>
                  <a:pt x="4243" y="0"/>
                </a:cubicBezTo>
                <a:cubicBezTo>
                  <a:pt x="4294" y="-108"/>
                  <a:pt x="21598" y="17630"/>
                  <a:pt x="21554" y="17763"/>
                </a:cubicBezTo>
                <a:close/>
              </a:path>
            </a:pathLst>
          </a:custGeom>
          <a:solidFill>
            <a:srgbClr val="439DC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73943" y="7854156"/>
            <a:ext cx="19685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177" name="Shape 177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178" name="Shape 178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179" name="Shape 179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2" name="Shape 182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183" name="Shape 183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184" name="Shape 184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18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3937000" y="622300"/>
            <a:ext cx="6146800" cy="16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 dirty="0" smtClean="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SETTLE</a:t>
            </a:r>
            <a:endParaRPr sz="3600" b="1" dirty="0">
              <a:solidFill>
                <a:srgbClr val="444444"/>
              </a:solidFill>
              <a:uFill>
                <a:solidFill>
                  <a:srgbClr val="444444"/>
                </a:solidFill>
              </a:uFill>
              <a:latin typeface="DINPro-Regular"/>
              <a:ea typeface="DINPro-Regular"/>
              <a:cs typeface="DINPro-Regular"/>
              <a:sym typeface="DINPro-Regular"/>
            </a:endParaRPr>
          </a:p>
          <a:p>
            <a:pPr marL="53975" marR="54185" lvl="0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 dirty="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Small talk until everyone</a:t>
            </a:r>
            <a:r>
              <a:rPr sz="3600" dirty="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600" dirty="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 attention is fully in the room.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54000" y="5516639"/>
            <a:ext cx="5160983" cy="3241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69" extrusionOk="0">
                <a:moveTo>
                  <a:pt x="21554" y="17763"/>
                </a:moveTo>
                <a:cubicBezTo>
                  <a:pt x="21003" y="19446"/>
                  <a:pt x="21045" y="19849"/>
                  <a:pt x="21003" y="21397"/>
                </a:cubicBezTo>
                <a:cubicBezTo>
                  <a:pt x="21000" y="21492"/>
                  <a:pt x="-2" y="21492"/>
                  <a:pt x="0" y="21397"/>
                </a:cubicBezTo>
                <a:cubicBezTo>
                  <a:pt x="170" y="13323"/>
                  <a:pt x="2631" y="3432"/>
                  <a:pt x="4243" y="0"/>
                </a:cubicBezTo>
                <a:cubicBezTo>
                  <a:pt x="4294" y="-108"/>
                  <a:pt x="21598" y="17630"/>
                  <a:pt x="21554" y="17763"/>
                </a:cubicBezTo>
                <a:close/>
              </a:path>
            </a:pathLst>
          </a:custGeom>
          <a:solidFill>
            <a:srgbClr val="439DC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073943" y="7854156"/>
            <a:ext cx="19685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193" name="Shape 193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194" name="Shape 194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195" name="Shape 195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8" name="Shape 198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199" name="Shape 199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00" name="Shape 200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20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700" y="5089525"/>
            <a:ext cx="406400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482600" y="3454400"/>
            <a:ext cx="2797074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3975" marR="54185" lvl="0" algn="l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Shall we get </a:t>
            </a:r>
          </a:p>
          <a:p>
            <a:pPr marL="53975" marR="54185" lvl="0" algn="l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to work?</a:t>
            </a:r>
          </a:p>
        </p:txBody>
      </p:sp>
      <p:sp>
        <p:nvSpPr>
          <p:cNvPr id="204" name="Shape 204"/>
          <p:cNvSpPr/>
          <p:nvPr/>
        </p:nvSpPr>
        <p:spPr>
          <a:xfrm>
            <a:off x="3937000" y="622300"/>
            <a:ext cx="6146800" cy="176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SETTLE</a:t>
            </a:r>
          </a:p>
          <a:p>
            <a:pPr marL="53975" marR="54185" lvl="0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Small talk until everyone</a:t>
            </a: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 attention is fully in the room.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211" name="Shape 211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12" name="Shape 212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13" name="Shape 213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441446" y="3941757"/>
            <a:ext cx="4236956" cy="4135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473" extrusionOk="0">
                <a:moveTo>
                  <a:pt x="20442" y="21472"/>
                </a:moveTo>
                <a:cubicBezTo>
                  <a:pt x="20803" y="20839"/>
                  <a:pt x="20957" y="20786"/>
                  <a:pt x="21472" y="20206"/>
                </a:cubicBezTo>
                <a:cubicBezTo>
                  <a:pt x="21576" y="20089"/>
                  <a:pt x="7202" y="-26"/>
                  <a:pt x="7157" y="0"/>
                </a:cubicBezTo>
                <a:cubicBezTo>
                  <a:pt x="4325" y="1635"/>
                  <a:pt x="1545" y="4590"/>
                  <a:pt x="0" y="7597"/>
                </a:cubicBezTo>
                <a:cubicBezTo>
                  <a:pt x="-24" y="7644"/>
                  <a:pt x="20384" y="21574"/>
                  <a:pt x="20442" y="21472"/>
                </a:cubicBezTo>
                <a:close/>
              </a:path>
            </a:pathLst>
          </a:custGeom>
          <a:solidFill>
            <a:srgbClr val="F4624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6" name="Shape 216"/>
          <p:cNvSpPr/>
          <p:nvPr/>
        </p:nvSpPr>
        <p:spPr>
          <a:xfrm rot="2460000">
            <a:off x="2082843" y="5492366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17" name="Shape 217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18" name="Shape 218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21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4258366" y="496826"/>
            <a:ext cx="5511801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CONFIRM</a:t>
            </a:r>
          </a:p>
          <a:p>
            <a:pPr marL="53975" marR="54185" lvl="0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1. Purpose of visit</a:t>
            </a:r>
          </a:p>
          <a:p>
            <a:pPr marL="53975" marR="54185" lvl="0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2. Amount of time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227" name="Shape 227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28" name="Shape 228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29" name="Shape 229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441446" y="3941757"/>
            <a:ext cx="4236956" cy="4135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473" extrusionOk="0">
                <a:moveTo>
                  <a:pt x="20442" y="21472"/>
                </a:moveTo>
                <a:cubicBezTo>
                  <a:pt x="20803" y="20839"/>
                  <a:pt x="20957" y="20786"/>
                  <a:pt x="21472" y="20206"/>
                </a:cubicBezTo>
                <a:cubicBezTo>
                  <a:pt x="21576" y="20089"/>
                  <a:pt x="7202" y="-26"/>
                  <a:pt x="7157" y="0"/>
                </a:cubicBezTo>
                <a:cubicBezTo>
                  <a:pt x="4325" y="1635"/>
                  <a:pt x="1545" y="4590"/>
                  <a:pt x="0" y="7597"/>
                </a:cubicBezTo>
                <a:cubicBezTo>
                  <a:pt x="-24" y="7644"/>
                  <a:pt x="20384" y="21574"/>
                  <a:pt x="20442" y="21472"/>
                </a:cubicBezTo>
                <a:close/>
              </a:path>
            </a:pathLst>
          </a:custGeom>
          <a:solidFill>
            <a:srgbClr val="F4624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2" name="Shape 232"/>
          <p:cNvSpPr/>
          <p:nvPr/>
        </p:nvSpPr>
        <p:spPr>
          <a:xfrm rot="2460000">
            <a:off x="2082843" y="5492366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33" name="Shape 233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34" name="Shape 234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23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440000">
            <a:off x="2679316" y="3476419"/>
            <a:ext cx="406401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495300" y="2311400"/>
            <a:ext cx="3524022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3975" marR="54185" lvl="0" algn="l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May I ask you </a:t>
            </a:r>
          </a:p>
          <a:p>
            <a:pPr marL="53975" marR="54185" lvl="0" algn="l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some questions?</a:t>
            </a:r>
          </a:p>
        </p:txBody>
      </p:sp>
      <p:sp>
        <p:nvSpPr>
          <p:cNvPr id="238" name="Shape 238"/>
          <p:cNvSpPr/>
          <p:nvPr/>
        </p:nvSpPr>
        <p:spPr>
          <a:xfrm>
            <a:off x="4254500" y="495300"/>
            <a:ext cx="5511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CONFIRM</a:t>
            </a:r>
          </a:p>
          <a:p>
            <a:pPr marL="53975" marR="54185" lvl="0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1. Purpose of visit</a:t>
            </a:r>
          </a:p>
          <a:p>
            <a:pPr marL="53975" marR="54185" lvl="0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2. Amount of time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0862" y="3352427"/>
            <a:ext cx="2797424" cy="2793009"/>
          </a:xfrm>
          <a:prstGeom prst="rect">
            <a:avLst/>
          </a:prstGeom>
          <a:ln w="25400">
            <a:round/>
          </a:ln>
        </p:spPr>
      </p:pic>
      <p:pic>
        <p:nvPicPr>
          <p:cNvPr id="7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9200" y="3419152"/>
            <a:ext cx="2797424" cy="2659560"/>
          </a:xfrm>
          <a:prstGeom prst="rect">
            <a:avLst/>
          </a:prstGeom>
          <a:ln w="25400">
            <a:round/>
          </a:ln>
        </p:spPr>
      </p:pic>
      <p:sp>
        <p:nvSpPr>
          <p:cNvPr id="79" name="Shape 79"/>
          <p:cNvSpPr/>
          <p:nvPr/>
        </p:nvSpPr>
        <p:spPr>
          <a:xfrm>
            <a:off x="2764561" y="482409"/>
            <a:ext cx="7898131" cy="12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150" marR="57798" algn="l">
              <a:buClr>
                <a:srgbClr val="54B969"/>
              </a:buClr>
              <a:buFont typeface="DINPro-Regular"/>
              <a:defRPr sz="7200" b="1">
                <a:solidFill>
                  <a:srgbClr val="54B969"/>
                </a:solidFill>
                <a:uFill>
                  <a:solidFill>
                    <a:srgbClr val="54B969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7200" b="1">
                <a:solidFill>
                  <a:srgbClr val="54B969"/>
                </a:solidFill>
                <a:uFill>
                  <a:solidFill>
                    <a:srgbClr val="54B969"/>
                  </a:solidFill>
                </a:uFill>
              </a:rPr>
              <a:t>A Delicate Balance</a:t>
            </a:r>
          </a:p>
        </p:txBody>
      </p:sp>
      <p:sp>
        <p:nvSpPr>
          <p:cNvPr id="80" name="Shape 80"/>
          <p:cNvSpPr/>
          <p:nvPr/>
        </p:nvSpPr>
        <p:spPr>
          <a:xfrm>
            <a:off x="1766207" y="6065130"/>
            <a:ext cx="9894839" cy="215107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078626" y="62611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245" name="Shape 245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46" name="Shape 246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47" name="Shape 247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935272" y="2787660"/>
            <a:ext cx="3443329" cy="4964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302" extrusionOk="0">
                <a:moveTo>
                  <a:pt x="0" y="4604"/>
                </a:moveTo>
                <a:cubicBezTo>
                  <a:pt x="5144" y="1422"/>
                  <a:pt x="15113" y="-235"/>
                  <a:pt x="21463" y="27"/>
                </a:cubicBezTo>
                <a:cubicBezTo>
                  <a:pt x="21553" y="30"/>
                  <a:pt x="21527" y="20341"/>
                  <a:pt x="21463" y="20342"/>
                </a:cubicBezTo>
                <a:cubicBezTo>
                  <a:pt x="19939" y="20386"/>
                  <a:pt x="18733" y="20778"/>
                  <a:pt x="17844" y="21302"/>
                </a:cubicBezTo>
                <a:cubicBezTo>
                  <a:pt x="17736" y="21365"/>
                  <a:pt x="-47" y="4633"/>
                  <a:pt x="0" y="4604"/>
                </a:cubicBezTo>
                <a:close/>
              </a:path>
            </a:pathLst>
          </a:custGeom>
          <a:solidFill>
            <a:srgbClr val="FDB947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50" name="Shape 250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51" name="Shape 251"/>
          <p:cNvSpPr/>
          <p:nvPr/>
        </p:nvSpPr>
        <p:spPr>
          <a:xfrm rot="4380000">
            <a:off x="3927499" y="443436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52" name="Shape 252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25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3826306" y="228600"/>
            <a:ext cx="6644413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EXPLORE</a:t>
            </a:r>
          </a:p>
          <a:p>
            <a:pPr marL="53975" marR="54185" lvl="0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 intersecting interests between </a:t>
            </a:r>
          </a:p>
          <a:p>
            <a:pPr marL="53975" marR="54185" lvl="0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the donor and the organization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261" name="Shape 261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62" name="Shape 262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63" name="Shape 263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935272" y="2787660"/>
            <a:ext cx="3443329" cy="4964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302" extrusionOk="0">
                <a:moveTo>
                  <a:pt x="0" y="4604"/>
                </a:moveTo>
                <a:cubicBezTo>
                  <a:pt x="5144" y="1422"/>
                  <a:pt x="15113" y="-235"/>
                  <a:pt x="21463" y="27"/>
                </a:cubicBezTo>
                <a:cubicBezTo>
                  <a:pt x="21553" y="30"/>
                  <a:pt x="21527" y="20341"/>
                  <a:pt x="21463" y="20342"/>
                </a:cubicBezTo>
                <a:cubicBezTo>
                  <a:pt x="19939" y="20386"/>
                  <a:pt x="18733" y="20778"/>
                  <a:pt x="17844" y="21302"/>
                </a:cubicBezTo>
                <a:cubicBezTo>
                  <a:pt x="17736" y="21365"/>
                  <a:pt x="-47" y="4633"/>
                  <a:pt x="0" y="4604"/>
                </a:cubicBezTo>
                <a:close/>
              </a:path>
            </a:pathLst>
          </a:custGeom>
          <a:solidFill>
            <a:srgbClr val="FDB947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6" name="Shape 266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67" name="Shape 267"/>
          <p:cNvSpPr/>
          <p:nvPr/>
        </p:nvSpPr>
        <p:spPr>
          <a:xfrm rot="4380000">
            <a:off x="3927499" y="443436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68" name="Shape 268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26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3420000">
            <a:off x="6295421" y="2355685"/>
            <a:ext cx="406401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7010400" y="2451100"/>
            <a:ext cx="53721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3975" marR="54185" algn="l">
              <a:buClr>
                <a:srgbClr val="616161"/>
              </a:buClr>
              <a:buFont typeface="DINPro-Medium"/>
              <a:def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</a:rPr>
              <a:t>This might interest you.</a:t>
            </a:r>
          </a:p>
        </p:txBody>
      </p:sp>
      <p:sp>
        <p:nvSpPr>
          <p:cNvPr id="272" name="Shape 272"/>
          <p:cNvSpPr/>
          <p:nvPr/>
        </p:nvSpPr>
        <p:spPr>
          <a:xfrm>
            <a:off x="3826306" y="228600"/>
            <a:ext cx="6644413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EXPLORE</a:t>
            </a:r>
          </a:p>
          <a:p>
            <a:pPr marL="53975" marR="54185" lvl="0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 intersecting interests between </a:t>
            </a:r>
          </a:p>
          <a:p>
            <a:pPr marL="53975" marR="54185" lvl="0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the donor and the organization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279" name="Shape 279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80" name="Shape 280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81" name="Shape 281"/>
          <p:cNvSpPr/>
          <p:nvPr/>
        </p:nvSpPr>
        <p:spPr>
          <a:xfrm>
            <a:off x="6481767" y="2814601"/>
            <a:ext cx="1443062" cy="4733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0" h="21466" extrusionOk="0">
                <a:moveTo>
                  <a:pt x="283" y="20"/>
                </a:moveTo>
                <a:cubicBezTo>
                  <a:pt x="6405" y="-118"/>
                  <a:pt x="17454" y="481"/>
                  <a:pt x="21187" y="942"/>
                </a:cubicBezTo>
                <a:cubicBezTo>
                  <a:pt x="21464" y="976"/>
                  <a:pt x="4818" y="21482"/>
                  <a:pt x="4613" y="21466"/>
                </a:cubicBezTo>
                <a:cubicBezTo>
                  <a:pt x="2821" y="21328"/>
                  <a:pt x="1478" y="21374"/>
                  <a:pt x="283" y="21328"/>
                </a:cubicBezTo>
                <a:cubicBezTo>
                  <a:pt x="-136" y="21312"/>
                  <a:pt x="-50" y="28"/>
                  <a:pt x="283" y="20"/>
                </a:cubicBezTo>
                <a:close/>
              </a:path>
            </a:pathLst>
          </a:custGeom>
          <a:solidFill>
            <a:srgbClr val="70C7A9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83" name="Shape 283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84" name="Shape 284"/>
          <p:cNvSpPr/>
          <p:nvPr/>
        </p:nvSpPr>
        <p:spPr>
          <a:xfrm rot="16500000">
            <a:off x="6474516" y="36041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28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87" name="Shape 287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88" name="Shape 288"/>
          <p:cNvSpPr/>
          <p:nvPr/>
        </p:nvSpPr>
        <p:spPr>
          <a:xfrm>
            <a:off x="3898900" y="228600"/>
            <a:ext cx="68961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ASK</a:t>
            </a:r>
          </a:p>
          <a:p>
            <a:pPr marL="53975" marR="54185" lvl="0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Grows out of donor</a:t>
            </a: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 interests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295" name="Shape 295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296" name="Shape 296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297" name="Shape 297"/>
          <p:cNvSpPr/>
          <p:nvPr/>
        </p:nvSpPr>
        <p:spPr>
          <a:xfrm>
            <a:off x="6481767" y="2814601"/>
            <a:ext cx="1443062" cy="4733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0" h="21466" extrusionOk="0">
                <a:moveTo>
                  <a:pt x="283" y="20"/>
                </a:moveTo>
                <a:cubicBezTo>
                  <a:pt x="6405" y="-118"/>
                  <a:pt x="17454" y="481"/>
                  <a:pt x="21187" y="942"/>
                </a:cubicBezTo>
                <a:cubicBezTo>
                  <a:pt x="21464" y="976"/>
                  <a:pt x="4818" y="21482"/>
                  <a:pt x="4613" y="21466"/>
                </a:cubicBezTo>
                <a:cubicBezTo>
                  <a:pt x="2821" y="21328"/>
                  <a:pt x="1478" y="21374"/>
                  <a:pt x="283" y="21328"/>
                </a:cubicBezTo>
                <a:cubicBezTo>
                  <a:pt x="-136" y="21312"/>
                  <a:pt x="-50" y="28"/>
                  <a:pt x="283" y="20"/>
                </a:cubicBezTo>
                <a:close/>
              </a:path>
            </a:pathLst>
          </a:custGeom>
          <a:solidFill>
            <a:srgbClr val="70C7A9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9" name="Shape 299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00" name="Shape 300"/>
          <p:cNvSpPr/>
          <p:nvPr/>
        </p:nvSpPr>
        <p:spPr>
          <a:xfrm rot="16500000">
            <a:off x="6474516" y="36041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30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03" name="Shape 303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pic>
        <p:nvPicPr>
          <p:cNvPr id="30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260000">
            <a:off x="7901640" y="2652177"/>
            <a:ext cx="427038" cy="53816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8534400" y="2019300"/>
            <a:ext cx="46101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 algn="l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Would you consider </a:t>
            </a:r>
          </a:p>
          <a:p>
            <a:pPr marL="53975" marR="54185" lvl="0" algn="l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a gift of $______?</a:t>
            </a:r>
          </a:p>
        </p:txBody>
      </p:sp>
      <p:sp>
        <p:nvSpPr>
          <p:cNvPr id="306" name="Shape 306"/>
          <p:cNvSpPr/>
          <p:nvPr/>
        </p:nvSpPr>
        <p:spPr>
          <a:xfrm>
            <a:off x="3898900" y="228600"/>
            <a:ext cx="68961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ASK</a:t>
            </a:r>
          </a:p>
          <a:p>
            <a:pPr marL="53975" marR="54185" lvl="0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Grows out of donor</a:t>
            </a: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 interests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6907337" y="3071807"/>
            <a:ext cx="5157667" cy="5167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94" extrusionOk="0">
                <a:moveTo>
                  <a:pt x="4757" y="0"/>
                </a:moveTo>
                <a:cubicBezTo>
                  <a:pt x="13888" y="2198"/>
                  <a:pt x="19807" y="9890"/>
                  <a:pt x="21455" y="14582"/>
                </a:cubicBezTo>
                <a:cubicBezTo>
                  <a:pt x="21475" y="14638"/>
                  <a:pt x="3128" y="21578"/>
                  <a:pt x="3088" y="21493"/>
                </a:cubicBezTo>
                <a:cubicBezTo>
                  <a:pt x="2200" y="19633"/>
                  <a:pt x="1016" y="19168"/>
                  <a:pt x="2" y="18830"/>
                </a:cubicBezTo>
                <a:cubicBezTo>
                  <a:pt x="-125" y="18788"/>
                  <a:pt x="4666" y="-22"/>
                  <a:pt x="4757" y="0"/>
                </a:cubicBezTo>
                <a:close/>
              </a:path>
            </a:pathLst>
          </a:custGeom>
          <a:solidFill>
            <a:srgbClr val="FDB83B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313" name="Shape 313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14" name="Shape 314"/>
          <p:cNvSpPr/>
          <p:nvPr/>
        </p:nvSpPr>
        <p:spPr>
          <a:xfrm rot="18420000">
            <a:off x="8108849" y="53965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15" name="Shape 315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6" name="Shape 316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pic>
        <p:nvPicPr>
          <p:cNvPr id="31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19" name="Shape 319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20" name="Shape 320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21" name="Shape 321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sp>
        <p:nvSpPr>
          <p:cNvPr id="322" name="Shape 322"/>
          <p:cNvSpPr/>
          <p:nvPr/>
        </p:nvSpPr>
        <p:spPr>
          <a:xfrm>
            <a:off x="2463800" y="330200"/>
            <a:ext cx="89027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EXPLORE</a:t>
            </a:r>
          </a:p>
          <a:p>
            <a:pPr marL="53975" marR="54185" lvl="0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Discuss the possibility and terms of a gift.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6907337" y="3071807"/>
            <a:ext cx="5157667" cy="5167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94" extrusionOk="0">
                <a:moveTo>
                  <a:pt x="4757" y="0"/>
                </a:moveTo>
                <a:cubicBezTo>
                  <a:pt x="13888" y="2198"/>
                  <a:pt x="19807" y="9890"/>
                  <a:pt x="21455" y="14582"/>
                </a:cubicBezTo>
                <a:cubicBezTo>
                  <a:pt x="21475" y="14638"/>
                  <a:pt x="3128" y="21578"/>
                  <a:pt x="3088" y="21493"/>
                </a:cubicBezTo>
                <a:cubicBezTo>
                  <a:pt x="2200" y="19633"/>
                  <a:pt x="1016" y="19168"/>
                  <a:pt x="2" y="18830"/>
                </a:cubicBezTo>
                <a:cubicBezTo>
                  <a:pt x="-125" y="18788"/>
                  <a:pt x="4666" y="-22"/>
                  <a:pt x="4757" y="0"/>
                </a:cubicBezTo>
                <a:close/>
              </a:path>
            </a:pathLst>
          </a:custGeom>
          <a:solidFill>
            <a:srgbClr val="FDB83B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329" name="Shape 329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30" name="Shape 330"/>
          <p:cNvSpPr/>
          <p:nvPr/>
        </p:nvSpPr>
        <p:spPr>
          <a:xfrm rot="18420000">
            <a:off x="8108849" y="53965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31" name="Shape 331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32" name="Shape 332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pic>
        <p:nvPicPr>
          <p:cNvPr id="33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35" name="Shape 335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36" name="Shape 336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37" name="Shape 337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33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7560000">
            <a:off x="12056211" y="6315481"/>
            <a:ext cx="406401" cy="512764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9588500" y="2349500"/>
            <a:ext cx="3314700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 algn="l">
              <a:buClr>
                <a:srgbClr val="616161"/>
              </a:buClr>
              <a:buFont typeface="DINPro-Medium"/>
              <a:defRPr sz="1800">
                <a:uFillTx/>
              </a:defRPr>
            </a:pPr>
            <a:r>
              <a:rPr sz="30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Let</a:t>
            </a:r>
            <a:r>
              <a:rPr sz="30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0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s summarize and review next steps</a:t>
            </a:r>
          </a:p>
        </p:txBody>
      </p:sp>
      <p:sp>
        <p:nvSpPr>
          <p:cNvPr id="340" name="Shape 340"/>
          <p:cNvSpPr/>
          <p:nvPr/>
        </p:nvSpPr>
        <p:spPr>
          <a:xfrm>
            <a:off x="2463800" y="330200"/>
            <a:ext cx="89027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EXPLORE</a:t>
            </a:r>
          </a:p>
          <a:p>
            <a:pPr marL="53975" marR="54185" lvl="0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Discuss the possibility and terms of a gift.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7680325" y="6729372"/>
            <a:ext cx="4641913" cy="2025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39" extrusionOk="0">
                <a:moveTo>
                  <a:pt x="0" y="17370"/>
                </a:moveTo>
                <a:cubicBezTo>
                  <a:pt x="0" y="17370"/>
                  <a:pt x="283" y="19521"/>
                  <a:pt x="330" y="21349"/>
                </a:cubicBezTo>
                <a:cubicBezTo>
                  <a:pt x="334" y="21501"/>
                  <a:pt x="21539" y="21457"/>
                  <a:pt x="21541" y="21242"/>
                </a:cubicBezTo>
                <a:cubicBezTo>
                  <a:pt x="21600" y="13175"/>
                  <a:pt x="21553" y="7313"/>
                  <a:pt x="20184" y="0"/>
                </a:cubicBezTo>
                <a:cubicBezTo>
                  <a:pt x="20166" y="-99"/>
                  <a:pt x="0" y="17370"/>
                  <a:pt x="0" y="17370"/>
                </a:cubicBezTo>
                <a:close/>
              </a:path>
            </a:pathLst>
          </a:custGeom>
          <a:solidFill>
            <a:srgbClr val="F35C3F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346" name="Shape 346"/>
          <p:cNvSpPr/>
          <p:nvPr/>
        </p:nvSpPr>
        <p:spPr>
          <a:xfrm>
            <a:off x="9578181" y="79128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47" name="Shape 347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48" name="Shape 348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pic>
        <p:nvPicPr>
          <p:cNvPr id="34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1" name="Shape 351"/>
          <p:cNvSpPr/>
          <p:nvPr/>
        </p:nvSpPr>
        <p:spPr>
          <a:xfrm rot="4620000">
            <a:off x="4142010" y="4841372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52" name="Shape 352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3" name="Shape 353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sp>
        <p:nvSpPr>
          <p:cNvPr id="354" name="Shape 354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>
              <a:alpha val="70195"/>
            </a:srgbClr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5" name="Shape 355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56" name="Shape 356"/>
          <p:cNvSpPr/>
          <p:nvPr/>
        </p:nvSpPr>
        <p:spPr>
          <a:xfrm>
            <a:off x="2463800" y="330200"/>
            <a:ext cx="89027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3975" marR="54185" lvl="0">
              <a:buClr>
                <a:srgbClr val="444444"/>
              </a:buClr>
              <a:buFont typeface="DINPro-Regular"/>
              <a:defRPr sz="1800"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CONFIRM</a:t>
            </a:r>
          </a:p>
          <a:p>
            <a:pPr marL="53975" marR="54185" lvl="0">
              <a:buClr>
                <a:srgbClr val="444444"/>
              </a:buClr>
              <a:buFont typeface="DINPro-Medium"/>
              <a:defRPr sz="1800">
                <a:uFillTx/>
              </a:defRPr>
            </a:pPr>
            <a:r>
              <a: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DINPro-Medium"/>
                <a:ea typeface="DINPro-Medium"/>
                <a:cs typeface="DINPro-Medium"/>
                <a:sym typeface="DINPro-Medium"/>
              </a:rPr>
              <a:t>Restate agreement and clarify next steps.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363" name="Shape 363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64" name="Shape 364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65" name="Shape 365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69" name="Shape 369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37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 rot="4380000">
            <a:off x="4059261" y="4870924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72" name="Shape 372"/>
          <p:cNvSpPr/>
          <p:nvPr/>
        </p:nvSpPr>
        <p:spPr>
          <a:xfrm rot="17100000">
            <a:off x="320028" y="7024809"/>
            <a:ext cx="1001396" cy="45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l">
              <a:buClr>
                <a:srgbClr val="439DCC"/>
              </a:buClr>
              <a:buFont typeface="Helvetica Neue"/>
              <a:defRPr sz="3000" b="1">
                <a:solidFill>
                  <a:srgbClr val="439DCC"/>
                </a:solidFill>
                <a:uFill>
                  <a:solidFill>
                    <a:srgbClr val="439DCC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000" b="1">
                <a:solidFill>
                  <a:srgbClr val="439DCC"/>
                </a:solidFill>
                <a:uFill>
                  <a:solidFill>
                    <a:srgbClr val="439DCC"/>
                  </a:solidFill>
                </a:uFill>
              </a:rPr>
              <a:t>50/50</a:t>
            </a:r>
          </a:p>
        </p:txBody>
      </p:sp>
      <p:sp>
        <p:nvSpPr>
          <p:cNvPr id="373" name="Shape 373"/>
          <p:cNvSpPr/>
          <p:nvPr/>
        </p:nvSpPr>
        <p:spPr>
          <a:xfrm rot="18720000">
            <a:off x="1616321" y="4556912"/>
            <a:ext cx="1001396" cy="45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l">
              <a:buClr>
                <a:srgbClr val="F4624C"/>
              </a:buClr>
              <a:buFont typeface="Helvetica Neue"/>
              <a:defRPr sz="3000" b="1">
                <a:solidFill>
                  <a:srgbClr val="F4624C"/>
                </a:solidFill>
                <a:uFill>
                  <a:solidFill>
                    <a:srgbClr val="F4624C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000" b="1">
                <a:solidFill>
                  <a:srgbClr val="F4624C"/>
                </a:solidFill>
                <a:uFill>
                  <a:solidFill>
                    <a:srgbClr val="F4624C"/>
                  </a:solidFill>
                </a:uFill>
              </a:rPr>
              <a:t>90/10</a:t>
            </a:r>
          </a:p>
        </p:txBody>
      </p:sp>
      <p:sp>
        <p:nvSpPr>
          <p:cNvPr id="374" name="Shape 374"/>
          <p:cNvSpPr/>
          <p:nvPr/>
        </p:nvSpPr>
        <p:spPr>
          <a:xfrm rot="20640000">
            <a:off x="4078292" y="2960040"/>
            <a:ext cx="1001396" cy="45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l">
              <a:buClr>
                <a:srgbClr val="FDB947"/>
              </a:buClr>
              <a:buFont typeface="Helvetica Neue"/>
              <a:defRPr sz="3000" b="1">
                <a:solidFill>
                  <a:srgbClr val="FDB947"/>
                </a:solidFill>
                <a:uFill>
                  <a:solidFill>
                    <a:srgbClr val="FDB947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000" b="1">
                <a:solidFill>
                  <a:srgbClr val="FDB947"/>
                </a:solidFill>
                <a:uFill>
                  <a:solidFill>
                    <a:srgbClr val="FDB947"/>
                  </a:solidFill>
                </a:uFill>
              </a:rPr>
              <a:t>25/75</a:t>
            </a:r>
          </a:p>
        </p:txBody>
      </p:sp>
      <p:sp>
        <p:nvSpPr>
          <p:cNvPr id="375" name="Shape 375"/>
          <p:cNvSpPr/>
          <p:nvPr/>
        </p:nvSpPr>
        <p:spPr>
          <a:xfrm rot="2280000">
            <a:off x="9795177" y="4019366"/>
            <a:ext cx="1001396" cy="45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l">
              <a:buClr>
                <a:srgbClr val="FDB947"/>
              </a:buClr>
              <a:buFont typeface="Helvetica Neue"/>
              <a:defRPr sz="3000" b="1">
                <a:solidFill>
                  <a:srgbClr val="FDB947"/>
                </a:solidFill>
                <a:uFill>
                  <a:solidFill>
                    <a:srgbClr val="FDB947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000" b="1">
                <a:solidFill>
                  <a:srgbClr val="FDB947"/>
                </a:solidFill>
                <a:uFill>
                  <a:solidFill>
                    <a:srgbClr val="FDB947"/>
                  </a:solidFill>
                </a:uFill>
              </a:rPr>
              <a:t>50/50</a:t>
            </a:r>
          </a:p>
        </p:txBody>
      </p:sp>
      <p:sp>
        <p:nvSpPr>
          <p:cNvPr id="376" name="Shape 376"/>
          <p:cNvSpPr/>
          <p:nvPr/>
        </p:nvSpPr>
        <p:spPr>
          <a:xfrm rot="4800000">
            <a:off x="11660189" y="7646718"/>
            <a:ext cx="1219201" cy="45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>
              <a:buClr>
                <a:srgbClr val="F4624C"/>
              </a:buClr>
              <a:buFont typeface="Helvetica Neue"/>
              <a:defRPr sz="3000" b="1">
                <a:solidFill>
                  <a:srgbClr val="F4624C"/>
                </a:solidFill>
                <a:uFill>
                  <a:solidFill>
                    <a:srgbClr val="F4624C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000" b="1">
                <a:solidFill>
                  <a:srgbClr val="F4624C"/>
                </a:solidFill>
                <a:uFill>
                  <a:solidFill>
                    <a:srgbClr val="F4624C"/>
                  </a:solidFill>
                </a:uFill>
              </a:rPr>
              <a:t>90/10</a:t>
            </a:r>
          </a:p>
        </p:txBody>
      </p:sp>
      <p:sp>
        <p:nvSpPr>
          <p:cNvPr id="377" name="Shape 377"/>
          <p:cNvSpPr/>
          <p:nvPr/>
        </p:nvSpPr>
        <p:spPr>
          <a:xfrm rot="420000">
            <a:off x="6632976" y="2746596"/>
            <a:ext cx="1001396" cy="45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 algn="l">
              <a:buClr>
                <a:srgbClr val="70C7A9"/>
              </a:buClr>
              <a:buFont typeface="Helvetica Neue"/>
              <a:defRPr sz="3000" b="1">
                <a:solidFill>
                  <a:srgbClr val="70C7A9"/>
                </a:solidFill>
                <a:uFill>
                  <a:solidFill>
                    <a:srgbClr val="70C7A9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000" b="1">
                <a:solidFill>
                  <a:srgbClr val="70C7A9"/>
                </a:solidFill>
                <a:uFill>
                  <a:solidFill>
                    <a:srgbClr val="70C7A9"/>
                  </a:solidFill>
                </a:uFill>
              </a:rPr>
              <a:t>100/0</a:t>
            </a:r>
          </a:p>
        </p:txBody>
      </p:sp>
      <p:sp>
        <p:nvSpPr>
          <p:cNvPr id="378" name="Shape 378"/>
          <p:cNvSpPr/>
          <p:nvPr/>
        </p:nvSpPr>
        <p:spPr>
          <a:xfrm>
            <a:off x="4160635" y="876300"/>
            <a:ext cx="5991632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>
              <a:buClr>
                <a:srgbClr val="000000"/>
              </a:buClr>
              <a:buFont typeface="DINPro-Regular"/>
              <a:defRPr sz="1800">
                <a:uFillTx/>
              </a:defRPr>
            </a:pPr>
            <a:r>
              <a:rPr sz="3800" b="1">
                <a:uFill>
                  <a:solidFill/>
                </a:uFill>
                <a:latin typeface="DINPro-Regular"/>
                <a:ea typeface="DINPro-Regular"/>
                <a:cs typeface="DINPro-Regular"/>
                <a:sym typeface="DINPro-Regular"/>
              </a:rPr>
              <a:t>ROLES</a:t>
            </a:r>
          </a:p>
          <a:p>
            <a:pPr marL="0" marR="0" lvl="0">
              <a:buClr>
                <a:srgbClr val="000000"/>
              </a:buClr>
              <a:buFont typeface="DINPro-Medium"/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DINPro-Medium"/>
                <a:ea typeface="DINPro-Medium"/>
                <a:cs typeface="DINPro-Medium"/>
                <a:sym typeface="DINPro-Medium"/>
              </a:rPr>
              <a:t>Solicitor/Prospective Donor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2700" y="8210550"/>
            <a:ext cx="2590800" cy="990600"/>
          </a:xfrm>
          <a:prstGeom prst="rect">
            <a:avLst/>
          </a:prstGeom>
          <a:ln w="25400">
            <a:round/>
          </a:ln>
        </p:spPr>
      </p:pic>
      <p:sp>
        <p:nvSpPr>
          <p:cNvPr id="381" name="Shape 381"/>
          <p:cNvSpPr/>
          <p:nvPr/>
        </p:nvSpPr>
        <p:spPr>
          <a:xfrm>
            <a:off x="6491287" y="2711450"/>
            <a:ext cx="1311276" cy="131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70C7A9">
              <a:alpha val="4196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11337925" y="7172325"/>
            <a:ext cx="1311276" cy="131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4624C">
              <a:alpha val="4196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83" name="Shape 383"/>
          <p:cNvSpPr/>
          <p:nvPr/>
        </p:nvSpPr>
        <p:spPr>
          <a:xfrm rot="4800000">
            <a:off x="11834062" y="7569903"/>
            <a:ext cx="8128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3-5</a:t>
            </a:r>
          </a:p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minutes</a:t>
            </a:r>
          </a:p>
        </p:txBody>
      </p:sp>
      <p:sp>
        <p:nvSpPr>
          <p:cNvPr id="384" name="Shape 384"/>
          <p:cNvSpPr/>
          <p:nvPr/>
        </p:nvSpPr>
        <p:spPr>
          <a:xfrm>
            <a:off x="457199" y="6634162"/>
            <a:ext cx="1309689" cy="130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39DCC">
              <a:alpha val="4196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1766887" y="4297362"/>
            <a:ext cx="1311276" cy="130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4624C">
              <a:alpha val="4196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86" name="Shape 386"/>
          <p:cNvSpPr/>
          <p:nvPr/>
        </p:nvSpPr>
        <p:spPr>
          <a:xfrm rot="18720000">
            <a:off x="1805313" y="4534274"/>
            <a:ext cx="812801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2-3 </a:t>
            </a:r>
          </a:p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minutes</a:t>
            </a:r>
          </a:p>
        </p:txBody>
      </p:sp>
      <p:sp>
        <p:nvSpPr>
          <p:cNvPr id="387" name="Shape 387"/>
          <p:cNvSpPr/>
          <p:nvPr/>
        </p:nvSpPr>
        <p:spPr>
          <a:xfrm>
            <a:off x="4103687" y="2874962"/>
            <a:ext cx="1311276" cy="130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DB947">
              <a:alpha val="4196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392" name="Shape 392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93" name="Shape 393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94" name="Shape 394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97" name="Shape 397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398" name="Shape 398"/>
          <p:cNvSpPr/>
          <p:nvPr/>
        </p:nvSpPr>
        <p:spPr>
          <a:xfrm rot="4380000">
            <a:off x="4059261" y="4870924"/>
            <a:ext cx="24384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399" name="Shape 399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400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 rot="20640000">
            <a:off x="4253691" y="3031844"/>
            <a:ext cx="812801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15-20 </a:t>
            </a:r>
          </a:p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minutes</a:t>
            </a:r>
          </a:p>
        </p:txBody>
      </p:sp>
      <p:sp>
        <p:nvSpPr>
          <p:cNvPr id="402" name="Shape 402"/>
          <p:cNvSpPr/>
          <p:nvPr/>
        </p:nvSpPr>
        <p:spPr>
          <a:xfrm rot="17160000">
            <a:off x="462476" y="6995300"/>
            <a:ext cx="812801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5-10 </a:t>
            </a:r>
          </a:p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minutes</a:t>
            </a:r>
          </a:p>
        </p:txBody>
      </p:sp>
      <p:sp>
        <p:nvSpPr>
          <p:cNvPr id="403" name="Shape 403"/>
          <p:cNvSpPr/>
          <p:nvPr/>
        </p:nvSpPr>
        <p:spPr>
          <a:xfrm>
            <a:off x="9467850" y="3778250"/>
            <a:ext cx="1311276" cy="131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DB947">
              <a:alpha val="4196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04" name="Shape 404"/>
          <p:cNvSpPr/>
          <p:nvPr/>
        </p:nvSpPr>
        <p:spPr>
          <a:xfrm rot="2220000">
            <a:off x="9847636" y="4023552"/>
            <a:ext cx="8128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15-20 </a:t>
            </a:r>
          </a:p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minutes</a:t>
            </a:r>
          </a:p>
        </p:txBody>
      </p:sp>
      <p:sp>
        <p:nvSpPr>
          <p:cNvPr id="405" name="Shape 405"/>
          <p:cNvSpPr/>
          <p:nvPr/>
        </p:nvSpPr>
        <p:spPr>
          <a:xfrm rot="300000">
            <a:off x="6797650" y="2788203"/>
            <a:ext cx="8128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2-3 </a:t>
            </a:r>
          </a:p>
          <a:p>
            <a:pPr marL="0" marR="0" lvl="0">
              <a:lnSpc>
                <a:spcPct val="80000"/>
              </a:lnSpc>
              <a:buClr>
                <a:srgbClr val="4D4E4D"/>
              </a:buClr>
              <a:buFont typeface="Helvetica Neue Bold Condensed"/>
              <a:defRPr sz="1800">
                <a:uFillTx/>
              </a:defRPr>
            </a:pPr>
            <a:r>
              <a:rPr sz="1600">
                <a:solidFill>
                  <a:srgbClr val="4D4E4D"/>
                </a:solidFill>
                <a:uFill>
                  <a:solidFill>
                    <a:srgbClr val="4D4E4D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minutes</a:t>
            </a:r>
          </a:p>
        </p:txBody>
      </p:sp>
      <p:sp>
        <p:nvSpPr>
          <p:cNvPr id="406" name="Shape 406"/>
          <p:cNvSpPr/>
          <p:nvPr/>
        </p:nvSpPr>
        <p:spPr>
          <a:xfrm>
            <a:off x="5194319" y="660400"/>
            <a:ext cx="3922676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>
              <a:buClr>
                <a:srgbClr val="000000"/>
              </a:buClr>
              <a:buFont typeface="DINPro-Regular"/>
              <a:defRPr sz="1800">
                <a:uFillTx/>
              </a:defRPr>
            </a:pPr>
            <a:r>
              <a:rPr sz="3600" b="1">
                <a:uFill>
                  <a:solidFill/>
                </a:uFill>
                <a:latin typeface="DINPro-Regular"/>
                <a:ea typeface="DINPro-Regular"/>
                <a:cs typeface="DINPro-Regular"/>
                <a:sym typeface="DINPro-Regular"/>
              </a:rPr>
              <a:t>TIMING</a:t>
            </a:r>
          </a:p>
          <a:p>
            <a:pPr marL="0" marR="0" lvl="0">
              <a:buClr>
                <a:srgbClr val="000000"/>
              </a:buClr>
              <a:buFont typeface="DINPro-Medium"/>
              <a:defRPr sz="1800">
                <a:uFillTx/>
              </a:defRPr>
            </a:pPr>
            <a:r>
              <a:rPr sz="3600">
                <a:uFill>
                  <a:solidFill/>
                </a:uFill>
                <a:latin typeface="DINPro-Medium"/>
                <a:ea typeface="DINPro-Medium"/>
                <a:cs typeface="DINPro-Medium"/>
                <a:sym typeface="DINPro-Medium"/>
              </a:rPr>
              <a:t>(Very) Approximate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7325" y="1616075"/>
            <a:ext cx="7546975" cy="5664200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3644782" y="647700"/>
            <a:ext cx="571523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>
              <a:buClr>
                <a:srgbClr val="000000"/>
              </a:buClr>
              <a:buFont typeface="Gill Sans"/>
            </a:lvl1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Want to go out to dinner?</a:t>
            </a:r>
          </a:p>
        </p:txBody>
      </p:sp>
      <p:sp>
        <p:nvSpPr>
          <p:cNvPr id="432" name="Shape 432"/>
          <p:cNvSpPr/>
          <p:nvPr/>
        </p:nvSpPr>
        <p:spPr>
          <a:xfrm>
            <a:off x="2485913" y="7480300"/>
            <a:ext cx="8032974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>
              <a:buClr>
                <a:srgbClr val="000000"/>
              </a:buClr>
              <a:buFont typeface="Gill Sans"/>
            </a:lvl1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Try an INTENTIONAL conversation.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06387" y="3727450"/>
            <a:ext cx="2059128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7150" marR="57798" lvl="0" algn="l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Select</a:t>
            </a:r>
          </a:p>
          <a:p>
            <a:pPr marL="57150" marR="57798" lvl="0" algn="l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prospects</a:t>
            </a:r>
          </a:p>
        </p:txBody>
      </p:sp>
      <p:sp>
        <p:nvSpPr>
          <p:cNvPr id="85" name="Shape 85"/>
          <p:cNvSpPr/>
          <p:nvPr/>
        </p:nvSpPr>
        <p:spPr>
          <a:xfrm>
            <a:off x="2679700" y="3727450"/>
            <a:ext cx="1799895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7150" marR="57798" lvl="0" algn="l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Prepare</a:t>
            </a:r>
          </a:p>
          <a:p>
            <a:pPr marL="57150" marR="57798" lvl="0" algn="l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to meet</a:t>
            </a:r>
          </a:p>
        </p:txBody>
      </p:sp>
      <p:sp>
        <p:nvSpPr>
          <p:cNvPr id="86" name="Shape 86"/>
          <p:cNvSpPr/>
          <p:nvPr/>
        </p:nvSpPr>
        <p:spPr>
          <a:xfrm>
            <a:off x="7666037" y="3733800"/>
            <a:ext cx="1288753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FF2600"/>
              </a:buClr>
              <a:buFont typeface="Helvetica"/>
              <a:defRPr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DIN-Regular"/>
                <a:ea typeface="DIN-Regular"/>
                <a:cs typeface="DIN-Regular"/>
                <a:sym typeface="DIN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Meet </a:t>
            </a:r>
          </a:p>
        </p:txBody>
      </p:sp>
      <p:sp>
        <p:nvSpPr>
          <p:cNvPr id="87" name="Shape 87"/>
          <p:cNvSpPr/>
          <p:nvPr/>
        </p:nvSpPr>
        <p:spPr>
          <a:xfrm>
            <a:off x="5010150" y="3727450"/>
            <a:ext cx="2048612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7150" marR="57798" lvl="0" algn="l">
              <a:buClr>
                <a:srgbClr val="FF2600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Schedule</a:t>
            </a:r>
          </a:p>
          <a:p>
            <a:pPr marL="57150" marR="57798" lvl="0" algn="l">
              <a:buClr>
                <a:srgbClr val="FF2600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meeting</a:t>
            </a:r>
          </a:p>
        </p:txBody>
      </p:sp>
      <p:sp>
        <p:nvSpPr>
          <p:cNvPr id="88" name="Shape 88"/>
          <p:cNvSpPr/>
          <p:nvPr/>
        </p:nvSpPr>
        <p:spPr>
          <a:xfrm>
            <a:off x="9618662" y="3784600"/>
            <a:ext cx="1659993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57150" marR="57798" lvl="0" algn="l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Follow</a:t>
            </a:r>
          </a:p>
          <a:p>
            <a:pPr marL="57150" marR="57798" lvl="0" algn="l">
              <a:buClr>
                <a:srgbClr val="616161"/>
              </a:buClr>
              <a:buFont typeface="DINPro-Regular"/>
              <a:defRPr sz="1800">
                <a:uFillTx/>
              </a:defRPr>
            </a:pPr>
            <a:r>
              <a:rPr sz="3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through</a:t>
            </a:r>
          </a:p>
        </p:txBody>
      </p:sp>
      <p:sp>
        <p:nvSpPr>
          <p:cNvPr id="89" name="Shape 89"/>
          <p:cNvSpPr/>
          <p:nvPr/>
        </p:nvSpPr>
        <p:spPr>
          <a:xfrm flipH="1">
            <a:off x="762000" y="7353300"/>
            <a:ext cx="11328400" cy="125413"/>
          </a:xfrm>
          <a:prstGeom prst="line">
            <a:avLst/>
          </a:prstGeom>
          <a:ln w="127000">
            <a:solidFill>
              <a:srgbClr val="77BB41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901700" y="5238750"/>
            <a:ext cx="747911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616161"/>
              </a:buClr>
              <a:buFont typeface="Arial"/>
              <a:defRPr sz="9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</a:rPr>
              <a:t>1</a:t>
            </a:r>
          </a:p>
        </p:txBody>
      </p:sp>
      <p:sp>
        <p:nvSpPr>
          <p:cNvPr id="91" name="Shape 91"/>
          <p:cNvSpPr/>
          <p:nvPr/>
        </p:nvSpPr>
        <p:spPr>
          <a:xfrm>
            <a:off x="3109912" y="5245100"/>
            <a:ext cx="747912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616161"/>
              </a:buClr>
              <a:buFont typeface="Arial"/>
              <a:defRPr sz="9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</a:rPr>
              <a:t>2</a:t>
            </a:r>
          </a:p>
        </p:txBody>
      </p:sp>
      <p:sp>
        <p:nvSpPr>
          <p:cNvPr id="92" name="Shape 92"/>
          <p:cNvSpPr/>
          <p:nvPr/>
        </p:nvSpPr>
        <p:spPr>
          <a:xfrm>
            <a:off x="5486400" y="5245100"/>
            <a:ext cx="747911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FF2600"/>
              </a:buClr>
              <a:buFont typeface="Arial"/>
              <a:defRPr sz="9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</a:p>
        </p:txBody>
      </p:sp>
      <p:sp>
        <p:nvSpPr>
          <p:cNvPr id="93" name="Shape 93"/>
          <p:cNvSpPr/>
          <p:nvPr/>
        </p:nvSpPr>
        <p:spPr>
          <a:xfrm>
            <a:off x="8026400" y="5245100"/>
            <a:ext cx="747911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FF2600"/>
              </a:buClr>
              <a:buFont typeface="Arial"/>
              <a:defRPr sz="9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</a:p>
        </p:txBody>
      </p:sp>
      <p:sp>
        <p:nvSpPr>
          <p:cNvPr id="94" name="Shape 94"/>
          <p:cNvSpPr/>
          <p:nvPr/>
        </p:nvSpPr>
        <p:spPr>
          <a:xfrm>
            <a:off x="10236200" y="5245100"/>
            <a:ext cx="747911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616161"/>
              </a:buClr>
              <a:buFont typeface="Arial"/>
              <a:defRPr sz="9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6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</a:rPr>
              <a:t>5</a:t>
            </a:r>
          </a:p>
        </p:txBody>
      </p:sp>
      <p:sp>
        <p:nvSpPr>
          <p:cNvPr id="95" name="Shape 95"/>
          <p:cNvSpPr/>
          <p:nvPr/>
        </p:nvSpPr>
        <p:spPr>
          <a:xfrm>
            <a:off x="571500" y="508000"/>
            <a:ext cx="6553200" cy="894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7150" marR="57798" lvl="0" algn="l">
              <a:buClr>
                <a:srgbClr val="929292"/>
              </a:buClr>
              <a:buFont typeface="DINPro-Regular"/>
              <a:defRPr sz="1800">
                <a:uFillTx/>
              </a:defRPr>
            </a:pPr>
            <a:r>
              <a:rPr sz="55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The Asking</a:t>
            </a:r>
            <a:r>
              <a:rPr sz="5500">
                <a:uFill>
                  <a:solidFill/>
                </a:uFill>
                <a:latin typeface="DINPro-Regular"/>
                <a:ea typeface="DINPro-Regular"/>
                <a:cs typeface="DINPro-Regular"/>
                <a:sym typeface="DINPro-Regular"/>
              </a:rPr>
              <a:t> </a:t>
            </a:r>
            <a:r>
              <a:rPr sz="5500" b="1">
                <a:solidFill>
                  <a:srgbClr val="54B969"/>
                </a:solidFill>
                <a:uFill>
                  <a:solidFill>
                    <a:srgbClr val="54B969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rPr>
              <a:t>Process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362" y="3593727"/>
            <a:ext cx="2797424" cy="2793009"/>
          </a:xfrm>
          <a:prstGeom prst="rect">
            <a:avLst/>
          </a:prstGeom>
          <a:ln w="25400">
            <a:round/>
          </a:ln>
        </p:spPr>
      </p:pic>
      <p:pic>
        <p:nvPicPr>
          <p:cNvPr id="44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6500" y="3152452"/>
            <a:ext cx="2797424" cy="2659560"/>
          </a:xfrm>
          <a:prstGeom prst="rect">
            <a:avLst/>
          </a:prstGeom>
          <a:ln w="25400">
            <a:round/>
          </a:ln>
        </p:spPr>
      </p:pic>
      <p:sp>
        <p:nvSpPr>
          <p:cNvPr id="445" name="Shape 445"/>
          <p:cNvSpPr/>
          <p:nvPr/>
        </p:nvSpPr>
        <p:spPr>
          <a:xfrm>
            <a:off x="2764561" y="513893"/>
            <a:ext cx="709219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150" marR="57798" algn="l">
              <a:buClr>
                <a:srgbClr val="54B969"/>
              </a:buClr>
              <a:buFont typeface="DINPro-Regular"/>
              <a:defRPr sz="7200" b="1">
                <a:solidFill>
                  <a:srgbClr val="54B969"/>
                </a:solidFill>
                <a:uFill>
                  <a:solidFill>
                    <a:srgbClr val="54B969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7200" b="1" dirty="0" smtClean="0">
                <a:solidFill>
                  <a:srgbClr val="54B969"/>
                </a:solidFill>
                <a:uFill>
                  <a:solidFill>
                    <a:srgbClr val="54B969"/>
                  </a:solidFill>
                </a:uFill>
              </a:rPr>
              <a:t>Shift the B</a:t>
            </a:r>
            <a:r>
              <a:rPr sz="7200" b="1" dirty="0" smtClean="0">
                <a:solidFill>
                  <a:srgbClr val="54B969"/>
                </a:solidFill>
                <a:uFill>
                  <a:solidFill>
                    <a:srgbClr val="54B969"/>
                  </a:solidFill>
                </a:uFill>
              </a:rPr>
              <a:t>alance</a:t>
            </a:r>
            <a:endParaRPr sz="7200" b="1" dirty="0">
              <a:solidFill>
                <a:srgbClr val="54B969"/>
              </a:solidFill>
              <a:uFill>
                <a:solidFill>
                  <a:srgbClr val="54B969"/>
                </a:solidFill>
              </a:uFill>
            </a:endParaRPr>
          </a:p>
        </p:txBody>
      </p:sp>
      <p:sp>
        <p:nvSpPr>
          <p:cNvPr id="446" name="Shape 446"/>
          <p:cNvSpPr/>
          <p:nvPr/>
        </p:nvSpPr>
        <p:spPr>
          <a:xfrm rot="10523780">
            <a:off x="1791607" y="6101543"/>
            <a:ext cx="9912372" cy="16599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6078626" y="62611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7680325" y="6877006"/>
            <a:ext cx="4348163" cy="18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350" extrusionOk="0">
                <a:moveTo>
                  <a:pt x="0" y="16807"/>
                </a:moveTo>
                <a:cubicBezTo>
                  <a:pt x="0" y="16807"/>
                  <a:pt x="303" y="19094"/>
                  <a:pt x="353" y="21038"/>
                </a:cubicBezTo>
                <a:cubicBezTo>
                  <a:pt x="357" y="21199"/>
                  <a:pt x="21600" y="21495"/>
                  <a:pt x="21597" y="21266"/>
                </a:cubicBezTo>
                <a:cubicBezTo>
                  <a:pt x="21496" y="12463"/>
                  <a:pt x="21295" y="7775"/>
                  <a:pt x="19831" y="0"/>
                </a:cubicBezTo>
                <a:cubicBezTo>
                  <a:pt x="19811" y="-105"/>
                  <a:pt x="0" y="16807"/>
                  <a:pt x="0" y="16807"/>
                </a:cubicBezTo>
                <a:close/>
              </a:path>
            </a:pathLst>
          </a:custGeom>
          <a:solidFill>
            <a:srgbClr val="F35C3F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6907232" y="3452807"/>
            <a:ext cx="4714641" cy="478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485" extrusionOk="0">
                <a:moveTo>
                  <a:pt x="4854" y="0"/>
                </a:moveTo>
                <a:cubicBezTo>
                  <a:pt x="14835" y="2372"/>
                  <a:pt x="19640" y="9624"/>
                  <a:pt x="21442" y="14688"/>
                </a:cubicBezTo>
                <a:cubicBezTo>
                  <a:pt x="21464" y="14748"/>
                  <a:pt x="3420" y="21576"/>
                  <a:pt x="3376" y="21484"/>
                </a:cubicBezTo>
                <a:cubicBezTo>
                  <a:pt x="2405" y="19477"/>
                  <a:pt x="1112" y="18975"/>
                  <a:pt x="3" y="18610"/>
                </a:cubicBezTo>
                <a:cubicBezTo>
                  <a:pt x="-136" y="18565"/>
                  <a:pt x="4754" y="-24"/>
                  <a:pt x="4854" y="0"/>
                </a:cubicBezTo>
                <a:close/>
              </a:path>
            </a:pathLst>
          </a:custGeom>
          <a:solidFill>
            <a:srgbClr val="FDB83B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903287" y="5810303"/>
            <a:ext cx="4511698" cy="29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455" extrusionOk="0">
                <a:moveTo>
                  <a:pt x="21548" y="17383"/>
                </a:moveTo>
                <a:cubicBezTo>
                  <a:pt x="20917" y="19232"/>
                  <a:pt x="20966" y="19676"/>
                  <a:pt x="20917" y="21377"/>
                </a:cubicBezTo>
                <a:cubicBezTo>
                  <a:pt x="20914" y="21482"/>
                  <a:pt x="-2" y="21482"/>
                  <a:pt x="0" y="21377"/>
                </a:cubicBezTo>
                <a:cubicBezTo>
                  <a:pt x="194" y="12501"/>
                  <a:pt x="2330" y="3773"/>
                  <a:pt x="4174" y="1"/>
                </a:cubicBezTo>
                <a:cubicBezTo>
                  <a:pt x="4232" y="-118"/>
                  <a:pt x="21598" y="17236"/>
                  <a:pt x="21548" y="17383"/>
                </a:cubicBezTo>
                <a:close/>
              </a:path>
            </a:pathLst>
          </a:custGeom>
          <a:solidFill>
            <a:srgbClr val="439DC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581943" y="7915275"/>
            <a:ext cx="19685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SETTLE</a:t>
            </a:r>
          </a:p>
        </p:txBody>
      </p:sp>
      <p:sp>
        <p:nvSpPr>
          <p:cNvPr id="413" name="Shape 413"/>
          <p:cNvSpPr/>
          <p:nvPr/>
        </p:nvSpPr>
        <p:spPr>
          <a:xfrm>
            <a:off x="9146381" y="7976393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414" name="Shape 414"/>
          <p:cNvSpPr/>
          <p:nvPr/>
        </p:nvSpPr>
        <p:spPr>
          <a:xfrm rot="18420000">
            <a:off x="7715149" y="5574332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415" name="Shape 415"/>
          <p:cNvSpPr/>
          <p:nvPr/>
        </p:nvSpPr>
        <p:spPr>
          <a:xfrm>
            <a:off x="6477020" y="3254312"/>
            <a:ext cx="1335137" cy="429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463" extrusionOk="0">
                <a:moveTo>
                  <a:pt x="230" y="32"/>
                </a:moveTo>
                <a:cubicBezTo>
                  <a:pt x="6835" y="-120"/>
                  <a:pt x="17145" y="286"/>
                  <a:pt x="21172" y="794"/>
                </a:cubicBezTo>
                <a:cubicBezTo>
                  <a:pt x="21471" y="832"/>
                  <a:pt x="5284" y="21480"/>
                  <a:pt x="5063" y="21463"/>
                </a:cubicBezTo>
                <a:cubicBezTo>
                  <a:pt x="3130" y="21310"/>
                  <a:pt x="1680" y="21361"/>
                  <a:pt x="391" y="21310"/>
                </a:cubicBezTo>
                <a:cubicBezTo>
                  <a:pt x="-61" y="21292"/>
                  <a:pt x="-129" y="41"/>
                  <a:pt x="230" y="32"/>
                </a:cubicBezTo>
                <a:close/>
              </a:path>
            </a:pathLst>
          </a:custGeom>
          <a:solidFill>
            <a:srgbClr val="70C7A9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3270231" y="3270250"/>
            <a:ext cx="3101973" cy="448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29" extrusionOk="0">
                <a:moveTo>
                  <a:pt x="0" y="4735"/>
                </a:moveTo>
                <a:cubicBezTo>
                  <a:pt x="5773" y="1513"/>
                  <a:pt x="14645" y="0"/>
                  <a:pt x="21334" y="0"/>
                </a:cubicBezTo>
                <a:cubicBezTo>
                  <a:pt x="21433" y="0"/>
                  <a:pt x="21545" y="20453"/>
                  <a:pt x="21475" y="20455"/>
                </a:cubicBezTo>
                <a:cubicBezTo>
                  <a:pt x="19785" y="20504"/>
                  <a:pt x="18447" y="20943"/>
                  <a:pt x="17461" y="21529"/>
                </a:cubicBezTo>
                <a:cubicBezTo>
                  <a:pt x="17342" y="21600"/>
                  <a:pt x="-55" y="4766"/>
                  <a:pt x="0" y="4735"/>
                </a:cubicBezTo>
                <a:close/>
              </a:path>
            </a:pathLst>
          </a:custGeom>
          <a:solidFill>
            <a:srgbClr val="FDB947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1868480" y="4367205"/>
            <a:ext cx="3810128" cy="370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454" extrusionOk="0">
                <a:moveTo>
                  <a:pt x="20309" y="21453"/>
                </a:moveTo>
                <a:cubicBezTo>
                  <a:pt x="20710" y="20748"/>
                  <a:pt x="20881" y="20689"/>
                  <a:pt x="21454" y="20043"/>
                </a:cubicBezTo>
                <a:cubicBezTo>
                  <a:pt x="21569" y="19912"/>
                  <a:pt x="6970" y="-33"/>
                  <a:pt x="6922" y="0"/>
                </a:cubicBezTo>
                <a:cubicBezTo>
                  <a:pt x="4005" y="2057"/>
                  <a:pt x="1373" y="5349"/>
                  <a:pt x="0" y="7524"/>
                </a:cubicBezTo>
                <a:cubicBezTo>
                  <a:pt x="-31" y="7573"/>
                  <a:pt x="20245" y="21567"/>
                  <a:pt x="20309" y="21453"/>
                </a:cubicBezTo>
                <a:close/>
              </a:path>
            </a:pathLst>
          </a:custGeom>
          <a:solidFill>
            <a:srgbClr val="F4624C"/>
          </a:solidFill>
          <a:ln w="381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18" name="Shape 418"/>
          <p:cNvSpPr/>
          <p:nvPr/>
        </p:nvSpPr>
        <p:spPr>
          <a:xfrm rot="2460000">
            <a:off x="2468604" y="5858285"/>
            <a:ext cx="23749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CONFIRM</a:t>
            </a:r>
          </a:p>
        </p:txBody>
      </p:sp>
      <p:sp>
        <p:nvSpPr>
          <p:cNvPr id="419" name="Shape 419"/>
          <p:cNvSpPr/>
          <p:nvPr/>
        </p:nvSpPr>
        <p:spPr>
          <a:xfrm rot="4380000">
            <a:off x="4059261" y="4870924"/>
            <a:ext cx="24384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EXPLORE</a:t>
            </a:r>
          </a:p>
        </p:txBody>
      </p:sp>
      <p:sp>
        <p:nvSpPr>
          <p:cNvPr id="420" name="Shape 420"/>
          <p:cNvSpPr/>
          <p:nvPr/>
        </p:nvSpPr>
        <p:spPr>
          <a:xfrm rot="16500000">
            <a:off x="6449116" y="4048604"/>
            <a:ext cx="1130301" cy="5461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>
              <a:buClr>
                <a:srgbClr val="444444"/>
              </a:buClr>
              <a:buFont typeface="Helvetica"/>
              <a:def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rPr>
              <a:t>ASK</a:t>
            </a:r>
          </a:p>
        </p:txBody>
      </p:sp>
      <p:pic>
        <p:nvPicPr>
          <p:cNvPr id="42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3237" y="8553450"/>
            <a:ext cx="1862138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4260000">
            <a:off x="7711140" y="2982377"/>
            <a:ext cx="427038" cy="53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200" y="5394325"/>
            <a:ext cx="406400" cy="51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7560000">
            <a:off x="11611711" y="6480581"/>
            <a:ext cx="406401" cy="512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440000">
            <a:off x="2895216" y="3920919"/>
            <a:ext cx="406401" cy="51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3420000">
            <a:off x="6168421" y="2863685"/>
            <a:ext cx="406401" cy="512763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3218960" y="1206500"/>
            <a:ext cx="739238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>
              <a:buClr>
                <a:srgbClr val="000000"/>
              </a:buClr>
              <a:buFont typeface="Gill Sans"/>
              <a:defRPr sz="3800"/>
            </a:lvl1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Asking as an Intentional Conversation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3361747" y="5321984"/>
            <a:ext cx="62828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0" marR="0">
              <a:buClr>
                <a:srgbClr val="000000"/>
              </a:buClr>
              <a:buFont typeface="Gill Sans"/>
              <a:defRPr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hlinkClick r:id="rId2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rPr>
              <a:t>AndreaKihlstedt@</a:t>
            </a:r>
            <a:r>
              <a:rPr sz="4200" dirty="0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rPr>
              <a:t>gmail.com</a:t>
            </a:r>
            <a:endParaRPr lang="en-US" sz="4200" dirty="0" smtClean="0">
              <a:solidFill>
                <a:srgbClr val="00A8AA"/>
              </a:solidFill>
              <a:uFill>
                <a:solidFill>
                  <a:srgbClr val="00A8AA"/>
                </a:solidFill>
              </a:uFill>
            </a:endParaRPr>
          </a:p>
        </p:txBody>
      </p:sp>
      <p:grpSp>
        <p:nvGrpSpPr>
          <p:cNvPr id="463" name="Group 463"/>
          <p:cNvGrpSpPr/>
          <p:nvPr/>
        </p:nvGrpSpPr>
        <p:grpSpPr>
          <a:xfrm>
            <a:off x="3230775" y="4648199"/>
            <a:ext cx="6384496" cy="413027"/>
            <a:chOff x="0" y="0"/>
            <a:chExt cx="3594100" cy="266700"/>
          </a:xfrm>
        </p:grpSpPr>
        <p:sp>
          <p:nvSpPr>
            <p:cNvPr id="460" name="Shape 460"/>
            <p:cNvSpPr/>
            <p:nvPr/>
          </p:nvSpPr>
          <p:spPr>
            <a:xfrm>
              <a:off x="0" y="0"/>
              <a:ext cx="1225550" cy="266700"/>
            </a:xfrm>
            <a:prstGeom prst="rect">
              <a:avLst/>
            </a:prstGeom>
            <a:solidFill>
              <a:srgbClr val="FDB947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165225" y="0"/>
              <a:ext cx="1225550" cy="266700"/>
            </a:xfrm>
            <a:prstGeom prst="rect">
              <a:avLst/>
            </a:prstGeom>
            <a:solidFill>
              <a:srgbClr val="F4624C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2366962" y="0"/>
              <a:ext cx="1227138" cy="266700"/>
            </a:xfrm>
            <a:prstGeom prst="rect">
              <a:avLst/>
            </a:prstGeom>
            <a:solidFill>
              <a:srgbClr val="70C7A9"/>
            </a:solidFill>
            <a:ln w="381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017095" y="2863970"/>
            <a:ext cx="69496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AndreaKihlstedt.com</a:t>
            </a:r>
            <a:r>
              <a:rPr lang="en-US" dirty="0" smtClean="0">
                <a:hlinkClick r:id="rId3"/>
              </a:rPr>
              <a:t>/MOSAIC</a:t>
            </a:r>
            <a:endParaRPr lang="en-US" dirty="0">
              <a:hlinkClick r:id="rId3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251200" y="3214687"/>
            <a:ext cx="6515100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12140" lvl="0" indent="-571500" algn="l">
              <a:buClr>
                <a:srgbClr val="000000"/>
              </a:buClr>
              <a:buSzPct val="100000"/>
              <a:buFont typeface="Arial"/>
              <a:buChar char="•"/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Letter or email</a:t>
            </a:r>
          </a:p>
          <a:p>
            <a:pPr marL="612140" lvl="0" indent="-571500" algn="l">
              <a:buClr>
                <a:srgbClr val="000000"/>
              </a:buClr>
              <a:buSzPct val="100000"/>
              <a:buFont typeface="Arial"/>
              <a:buChar char="•"/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Then call to schedule</a:t>
            </a:r>
          </a:p>
          <a:p>
            <a:pPr marL="612140" lvl="0" indent="-571500" algn="l">
              <a:buClr>
                <a:srgbClr val="FF2600"/>
              </a:buClr>
              <a:buSzPct val="100000"/>
              <a:buFont typeface="Arial"/>
              <a:buChar char="•"/>
              <a:defRPr sz="1800">
                <a:uFillTx/>
              </a:defRPr>
            </a:pPr>
            <a:r>
              <a: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Handle objections</a:t>
            </a:r>
          </a:p>
          <a:p>
            <a:pPr marL="612140" lvl="0" indent="-571500" algn="l">
              <a:buClr>
                <a:srgbClr val="FF2600"/>
              </a:buClr>
              <a:buSzPct val="100000"/>
              <a:buFont typeface="Arial"/>
              <a:buChar char="•"/>
              <a:defRPr sz="1800">
                <a:uFillTx/>
              </a:defRPr>
            </a:pPr>
            <a:r>
              <a: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Persist!</a:t>
            </a:r>
          </a:p>
          <a:p>
            <a:pPr marL="612140" lvl="0" indent="-571500" algn="l">
              <a:buClr>
                <a:srgbClr val="000000"/>
              </a:buClr>
              <a:buSzPct val="100000"/>
              <a:buFont typeface="Arial"/>
              <a:buChar char="•"/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Confirm time and location</a:t>
            </a:r>
          </a:p>
        </p:txBody>
      </p:sp>
      <p:sp>
        <p:nvSpPr>
          <p:cNvPr id="99" name="Shape 99"/>
          <p:cNvSpPr/>
          <p:nvPr/>
        </p:nvSpPr>
        <p:spPr>
          <a:xfrm>
            <a:off x="2594329" y="1828800"/>
            <a:ext cx="7555792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Gill Sans"/>
              <a:defRPr sz="6000"/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SETTING UP THE VISIT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017620" y="1828800"/>
            <a:ext cx="870921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Gill Sans"/>
              <a:defRPr sz="6000"/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HANDLING OBJECTIONS</a:t>
            </a:r>
          </a:p>
        </p:txBody>
      </p:sp>
      <p:sp>
        <p:nvSpPr>
          <p:cNvPr id="103" name="Shape 103"/>
          <p:cNvSpPr/>
          <p:nvPr/>
        </p:nvSpPr>
        <p:spPr>
          <a:xfrm>
            <a:off x="6454312" y="3603068"/>
            <a:ext cx="4079910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4200" dirty="0">
                <a:uFill>
                  <a:solidFill/>
                </a:uFill>
              </a:rPr>
              <a:t>No time</a:t>
            </a:r>
          </a:p>
          <a:p>
            <a:pPr lvl="0">
              <a:defRPr sz="1800">
                <a:uFillTx/>
              </a:defRPr>
            </a:pPr>
            <a:r>
              <a:rPr sz="4200" dirty="0">
                <a:uFill>
                  <a:solidFill/>
                </a:uFill>
              </a:rPr>
              <a:t>Too busy</a:t>
            </a:r>
          </a:p>
          <a:p>
            <a:pPr lvl="0">
              <a:defRPr sz="1800">
                <a:uFillTx/>
              </a:defRPr>
            </a:pPr>
            <a:r>
              <a:rPr sz="4200" dirty="0">
                <a:uFill>
                  <a:solidFill/>
                </a:uFill>
              </a:rPr>
              <a:t>No need to meet</a:t>
            </a:r>
          </a:p>
          <a:p>
            <a:pPr lvl="0">
              <a:defRPr sz="1800">
                <a:uFillTx/>
              </a:defRPr>
            </a:pPr>
            <a:r>
              <a:rPr sz="4200" dirty="0">
                <a:uFill>
                  <a:solidFill/>
                </a:uFill>
              </a:rPr>
              <a:t>I’ll send a check</a:t>
            </a:r>
          </a:p>
          <a:p>
            <a:pPr lvl="0">
              <a:defRPr sz="1800">
                <a:uFillTx/>
              </a:defRPr>
            </a:pPr>
            <a:r>
              <a:rPr sz="4200" dirty="0">
                <a:uFill>
                  <a:solidFill/>
                </a:uFill>
              </a:rPr>
              <a:t>Other expenses</a:t>
            </a:r>
          </a:p>
          <a:p>
            <a:pPr lvl="0">
              <a:defRPr sz="1800">
                <a:uFillTx/>
              </a:defRPr>
            </a:pPr>
            <a:r>
              <a:rPr sz="4200" dirty="0">
                <a:uFill>
                  <a:solidFill/>
                </a:uFill>
              </a:rPr>
              <a:t>Not interested</a:t>
            </a:r>
          </a:p>
        </p:txBody>
      </p:sp>
      <p:pic>
        <p:nvPicPr>
          <p:cNvPr id="104" name="image.png"/>
          <p:cNvPicPr/>
          <p:nvPr/>
        </p:nvPicPr>
        <p:blipFill>
          <a:blip r:embed="rId2">
            <a:alphaModFix amt="77000"/>
            <a:extLst/>
          </a:blip>
          <a:stretch>
            <a:fillRect/>
          </a:stretch>
        </p:blipFill>
        <p:spPr>
          <a:xfrm>
            <a:off x="839287" y="3344862"/>
            <a:ext cx="4277662" cy="4224338"/>
          </a:xfrm>
          <a:prstGeom prst="rect">
            <a:avLst/>
          </a:prstGeom>
          <a:ln w="25400">
            <a:round/>
          </a:ln>
        </p:spPr>
      </p:pic>
      <p:pic>
        <p:nvPicPr>
          <p:cNvPr id="6" name="image.png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642937" y="3122772"/>
            <a:ext cx="5346701" cy="5537201"/>
          </a:xfrm>
          <a:prstGeom prst="rect">
            <a:avLst/>
          </a:prstGeom>
          <a:ln w="25400">
            <a:rou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658970" y="1828800"/>
            <a:ext cx="7426537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Gill Sans"/>
              <a:defRPr sz="6000"/>
            </a:lvl1pPr>
          </a:lstStyle>
          <a:p>
            <a:pPr lvl="0">
              <a:defRPr sz="1800">
                <a:uFillTx/>
              </a:defRPr>
            </a:pPr>
            <a:r>
              <a:rPr lang="en-US" sz="6000" dirty="0" smtClean="0">
                <a:uFill>
                  <a:solidFill/>
                </a:uFill>
              </a:rPr>
              <a:t>GENTLE PERSUASION</a:t>
            </a:r>
          </a:p>
          <a:p>
            <a:pPr lvl="0">
              <a:defRPr sz="1800">
                <a:uFillTx/>
              </a:defRPr>
            </a:pPr>
            <a:r>
              <a:rPr lang="en-US" sz="6000" dirty="0" smtClean="0">
                <a:uFill>
                  <a:solidFill/>
                </a:uFill>
              </a:rPr>
              <a:t>The 3 F’s</a:t>
            </a:r>
            <a:endParaRPr sz="6000" dirty="0">
              <a:uFill>
                <a:solidFill/>
              </a:u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812327" y="4200702"/>
            <a:ext cx="7360689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>
                <a:uFillTx/>
              </a:defRPr>
            </a:pPr>
            <a:r>
              <a:rPr lang="en-US" sz="4400" dirty="0" smtClean="0">
                <a:uFill>
                  <a:solidFill/>
                </a:uFill>
              </a:rPr>
              <a:t>FEEL: I understand how you feel </a:t>
            </a:r>
          </a:p>
          <a:p>
            <a:pPr lvl="0" algn="l">
              <a:defRPr sz="1800">
                <a:uFillTx/>
              </a:defRPr>
            </a:pPr>
            <a:r>
              <a:rPr lang="en-US" sz="4400" dirty="0" smtClean="0">
                <a:uFill>
                  <a:solidFill/>
                </a:uFill>
              </a:rPr>
              <a:t>FELT: I’ve felt that too</a:t>
            </a:r>
          </a:p>
          <a:p>
            <a:pPr lvl="0" algn="l">
              <a:defRPr sz="1800">
                <a:uFillTx/>
              </a:defRPr>
            </a:pPr>
            <a:r>
              <a:rPr lang="en-US" sz="4400" dirty="0" smtClean="0">
                <a:uFill>
                  <a:solidFill/>
                </a:uFill>
              </a:rPr>
              <a:t>FOUND: But I’ve found that…</a:t>
            </a:r>
          </a:p>
        </p:txBody>
      </p:sp>
    </p:spTree>
    <p:extLst>
      <p:ext uri="{BB962C8B-B14F-4D97-AF65-F5344CB8AC3E}">
        <p14:creationId xmlns:p14="http://schemas.microsoft.com/office/powerpoint/2010/main" val="961441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907180" y="1828800"/>
            <a:ext cx="4930092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Gill Sans"/>
              <a:defRPr sz="6000"/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THE MEETING</a:t>
            </a:r>
          </a:p>
        </p:txBody>
      </p:sp>
      <p:pic>
        <p:nvPicPr>
          <p:cNvPr id="108" name="image.png"/>
          <p:cNvPicPr/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2760662" y="3344862"/>
            <a:ext cx="4854576" cy="4854576"/>
          </a:xfrm>
          <a:prstGeom prst="rect">
            <a:avLst/>
          </a:prstGeom>
          <a:ln w="25400">
            <a:round/>
          </a:ln>
        </p:spPr>
      </p:pic>
      <p:pic>
        <p:nvPicPr>
          <p:cNvPr id="109" name="image.png"/>
          <p:cNvPicPr/>
          <p:nvPr/>
        </p:nvPicPr>
        <p:blipFill>
          <a:blip r:embed="rId3">
            <a:alphaModFix amt="60000"/>
            <a:extLst/>
          </a:blip>
          <a:stretch>
            <a:fillRect/>
          </a:stretch>
        </p:blipFill>
        <p:spPr>
          <a:xfrm>
            <a:off x="5900737" y="3005137"/>
            <a:ext cx="5346701" cy="5537201"/>
          </a:xfrm>
          <a:prstGeom prst="rect">
            <a:avLst/>
          </a:prstGeom>
          <a:ln w="25400">
            <a:rou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425450"/>
            <a:ext cx="4241800" cy="5276850"/>
          </a:xfrm>
          <a:prstGeom prst="rect">
            <a:avLst/>
          </a:prstGeom>
          <a:ln w="25400">
            <a:round/>
          </a:ln>
        </p:spPr>
      </p:pic>
      <p:sp>
        <p:nvSpPr>
          <p:cNvPr id="435" name="Shape 435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261937" y="4635500"/>
            <a:ext cx="12395201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150" marR="57798">
              <a:buClr>
                <a:srgbClr val="9929BD"/>
              </a:buClr>
              <a:buFont typeface="Helvetica"/>
              <a:defRPr sz="9600">
                <a:solidFill>
                  <a:srgbClr val="9929BD"/>
                </a:solidFill>
                <a:uFill>
                  <a:solidFill>
                    <a:srgbClr val="9929BD"/>
                  </a:solidFill>
                </a:uFill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600" dirty="0">
                <a:solidFill>
                  <a:srgbClr val="9929BD"/>
                </a:solidFill>
                <a:uFill>
                  <a:solidFill>
                    <a:srgbClr val="9929BD"/>
                  </a:solidFill>
                </a:uFill>
              </a:rPr>
              <a:t>GET CURIOUS!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0" y="2146300"/>
            <a:ext cx="6400800" cy="5969000"/>
          </a:xfrm>
          <a:prstGeom prst="rect">
            <a:avLst/>
          </a:prstGeom>
          <a:ln w="25400">
            <a:round/>
          </a:ln>
        </p:spPr>
      </p:pic>
      <p:sp>
        <p:nvSpPr>
          <p:cNvPr id="439" name="Shape 439"/>
          <p:cNvSpPr/>
          <p:nvPr/>
        </p:nvSpPr>
        <p:spPr>
          <a:xfrm flipV="1">
            <a:off x="642937" y="507999"/>
            <a:ext cx="11691938" cy="49214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2857500" y="1066800"/>
            <a:ext cx="7193636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>
              <a:buClr>
                <a:srgbClr val="616161"/>
              </a:buClr>
              <a:buFont typeface="DINPro-Regular"/>
              <a:defRPr sz="48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616161"/>
                </a:solidFill>
                <a:uFill>
                  <a:solidFill>
                    <a:srgbClr val="616161"/>
                  </a:solidFill>
                </a:uFill>
              </a:rPr>
              <a:t>Become a Sounding Board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454</Words>
  <Application>Microsoft Macintosh PowerPoint</Application>
  <PresentationFormat>Custom</PresentationFormat>
  <Paragraphs>205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Andrea Kihlstedt</cp:lastModifiedBy>
  <cp:revision>9</cp:revision>
  <dcterms:modified xsi:type="dcterms:W3CDTF">2016-07-12T20:19:57Z</dcterms:modified>
</cp:coreProperties>
</file>